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75"/>
  </p:notesMasterIdLst>
  <p:sldIdLst>
    <p:sldId id="381" r:id="rId2"/>
    <p:sldId id="259" r:id="rId3"/>
    <p:sldId id="260" r:id="rId4"/>
    <p:sldId id="262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382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9" r:id="rId23"/>
    <p:sldId id="280" r:id="rId24"/>
    <p:sldId id="278" r:id="rId25"/>
    <p:sldId id="425" r:id="rId26"/>
    <p:sldId id="281" r:id="rId27"/>
    <p:sldId id="284" r:id="rId28"/>
    <p:sldId id="285" r:id="rId29"/>
    <p:sldId id="282" r:id="rId30"/>
    <p:sldId id="283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  <p:sldId id="331" r:id="rId77"/>
    <p:sldId id="332" r:id="rId78"/>
    <p:sldId id="333" r:id="rId79"/>
    <p:sldId id="334" r:id="rId80"/>
    <p:sldId id="336" r:id="rId81"/>
    <p:sldId id="335" r:id="rId82"/>
    <p:sldId id="337" r:id="rId83"/>
    <p:sldId id="338" r:id="rId84"/>
    <p:sldId id="339" r:id="rId85"/>
    <p:sldId id="340" r:id="rId86"/>
    <p:sldId id="341" r:id="rId87"/>
    <p:sldId id="342" r:id="rId88"/>
    <p:sldId id="343" r:id="rId89"/>
    <p:sldId id="344" r:id="rId90"/>
    <p:sldId id="345" r:id="rId91"/>
    <p:sldId id="346" r:id="rId92"/>
    <p:sldId id="347" r:id="rId93"/>
    <p:sldId id="348" r:id="rId94"/>
    <p:sldId id="349" r:id="rId95"/>
    <p:sldId id="350" r:id="rId96"/>
    <p:sldId id="351" r:id="rId97"/>
    <p:sldId id="352" r:id="rId98"/>
    <p:sldId id="353" r:id="rId99"/>
    <p:sldId id="354" r:id="rId100"/>
    <p:sldId id="355" r:id="rId101"/>
    <p:sldId id="356" r:id="rId102"/>
    <p:sldId id="357" r:id="rId103"/>
    <p:sldId id="358" r:id="rId104"/>
    <p:sldId id="359" r:id="rId105"/>
    <p:sldId id="360" r:id="rId106"/>
    <p:sldId id="361" r:id="rId107"/>
    <p:sldId id="362" r:id="rId108"/>
    <p:sldId id="363" r:id="rId109"/>
    <p:sldId id="364" r:id="rId110"/>
    <p:sldId id="365" r:id="rId111"/>
    <p:sldId id="366" r:id="rId112"/>
    <p:sldId id="367" r:id="rId113"/>
    <p:sldId id="368" r:id="rId114"/>
    <p:sldId id="369" r:id="rId115"/>
    <p:sldId id="370" r:id="rId116"/>
    <p:sldId id="371" r:id="rId117"/>
    <p:sldId id="372" r:id="rId118"/>
    <p:sldId id="373" r:id="rId119"/>
    <p:sldId id="374" r:id="rId120"/>
    <p:sldId id="375" r:id="rId121"/>
    <p:sldId id="376" r:id="rId122"/>
    <p:sldId id="377" r:id="rId123"/>
    <p:sldId id="378" r:id="rId124"/>
    <p:sldId id="379" r:id="rId125"/>
    <p:sldId id="380" r:id="rId126"/>
    <p:sldId id="383" r:id="rId127"/>
    <p:sldId id="384" r:id="rId128"/>
    <p:sldId id="385" r:id="rId129"/>
    <p:sldId id="387" r:id="rId130"/>
    <p:sldId id="388" r:id="rId131"/>
    <p:sldId id="389" r:id="rId132"/>
    <p:sldId id="390" r:id="rId133"/>
    <p:sldId id="391" r:id="rId134"/>
    <p:sldId id="392" r:id="rId135"/>
    <p:sldId id="393" r:id="rId136"/>
    <p:sldId id="394" r:id="rId137"/>
    <p:sldId id="395" r:id="rId138"/>
    <p:sldId id="396" r:id="rId139"/>
    <p:sldId id="397" r:id="rId140"/>
    <p:sldId id="398" r:id="rId141"/>
    <p:sldId id="399" r:id="rId142"/>
    <p:sldId id="400" r:id="rId143"/>
    <p:sldId id="401" r:id="rId144"/>
    <p:sldId id="402" r:id="rId145"/>
    <p:sldId id="403" r:id="rId146"/>
    <p:sldId id="404" r:id="rId147"/>
    <p:sldId id="405" r:id="rId148"/>
    <p:sldId id="406" r:id="rId149"/>
    <p:sldId id="407" r:id="rId150"/>
    <p:sldId id="408" r:id="rId151"/>
    <p:sldId id="409" r:id="rId152"/>
    <p:sldId id="410" r:id="rId153"/>
    <p:sldId id="411" r:id="rId154"/>
    <p:sldId id="412" r:id="rId155"/>
    <p:sldId id="413" r:id="rId156"/>
    <p:sldId id="414" r:id="rId157"/>
    <p:sldId id="415" r:id="rId158"/>
    <p:sldId id="416" r:id="rId159"/>
    <p:sldId id="417" r:id="rId160"/>
    <p:sldId id="426" r:id="rId161"/>
    <p:sldId id="418" r:id="rId162"/>
    <p:sldId id="419" r:id="rId163"/>
    <p:sldId id="427" r:id="rId164"/>
    <p:sldId id="420" r:id="rId165"/>
    <p:sldId id="421" r:id="rId166"/>
    <p:sldId id="428" r:id="rId167"/>
    <p:sldId id="429" r:id="rId168"/>
    <p:sldId id="422" r:id="rId169"/>
    <p:sldId id="423" r:id="rId170"/>
    <p:sldId id="424" r:id="rId171"/>
    <p:sldId id="430" r:id="rId172"/>
    <p:sldId id="431" r:id="rId173"/>
    <p:sldId id="432" r:id="rId17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2" autoAdjust="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viewProps" Target="viewProps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notesMaster" Target="notesMasters/notesMaster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628397-CB8D-4404-A48E-A03C9EB05FED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291B35-388E-44C6-B69A-2F84D2F0C5D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3575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291B35-388E-44C6-B69A-2F84D2F0C5D8}" type="slidenum">
              <a:rPr lang="zh-CN" altLang="en-US" smtClean="0"/>
              <a:t>110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7779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16238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71458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18575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986323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942563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1874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59315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8780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89178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8772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99133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69066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49291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7617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02320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55990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9663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348714-DE54-47A1-8C59-925BE6FD0133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6D303D6-F857-4699-A82D-48894FD4D54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35391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jpeg"/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jpeg"/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hyperlink" Target="http://tool.oschina.net/hexconvert/" TargetMode="Externa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19B4DF93-A663-44E6-BF81-F84457798328}"/>
              </a:ext>
            </a:extLst>
          </p:cNvPr>
          <p:cNvSpPr txBox="1"/>
          <p:nvPr/>
        </p:nvSpPr>
        <p:spPr>
          <a:xfrm>
            <a:off x="706170" y="461727"/>
            <a:ext cx="31293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组成原理第二章：概览</a:t>
            </a:r>
            <a:r>
              <a:rPr lang="en-US" altLang="zh-CN" dirty="0"/>
              <a:t>&amp;</a:t>
            </a:r>
            <a:r>
              <a:rPr lang="zh-CN" altLang="en-US" dirty="0"/>
              <a:t>重点</a:t>
            </a:r>
            <a:endParaRPr lang="en-US" altLang="zh-CN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355649B-C75D-4A46-A7BF-2CDCA7E85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1950" y="2719387"/>
            <a:ext cx="3848100" cy="1419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74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3A6E4D-88FD-48A0-BDB9-E0A9723975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6EDDA4A-62D3-4EA0-A7C6-44D892CB8E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2FDC0A-6E2A-4CF6-BC98-DCB03C0AE9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624978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4804E0-0F95-4AE8-8B6F-ED2238505D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B4ECA4-4941-4CC2-A27F-7B61C1C2F7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2228FB-E0A6-4697-9D87-628595A24B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293817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474299-64A3-4B62-A65C-8D260A4C47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9269F1-FF4A-425B-B761-96D6F9CB7F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DDD3BE-90F9-435C-821D-5E43C7A7B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45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93873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E3BBB4-2620-4298-B5EB-E3E1FED4DD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219E88-73B6-43CB-A82C-87E76B9B09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BE2C2EA-7195-4E75-BB3E-D8FC5D60A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9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2558299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16338D-A75B-4F3D-A0E2-77D34D53AB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9D8F71-51FE-450A-A293-3275D8F45B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ECC510-E1AF-499E-B6A8-917D2B9BE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92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9633950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2B14D9-5B9D-4DA9-866F-FBBF07B84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92EF75A-6458-4529-970C-FAA0BD7F9F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F4E87A-A1EB-4787-BAF7-177A529E3F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17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23857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702D729-1D84-47F6-9844-547850644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6871F7-C201-4EA7-8086-5DD66D155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179BAF-3A5E-4B3A-BDDC-1FC706B09A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775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9242095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36BC3A-94A2-4D83-BBBE-5012ACD29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40542D-AABB-4C36-9212-1247E30180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3A5E76-325E-40DD-B92E-6683D1CD77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408809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5E26B7-563A-47F1-8245-885C5D12DE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241C13A-EEE0-45B9-9CB3-C13630616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3F42EE-A75B-4555-B32A-8191C81EC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11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567117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2D39E7A-44A5-41F9-8A92-655BE0011C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5767B8F-4E10-427B-A47A-81342499BF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99434" y="2057402"/>
            <a:ext cx="3092566" cy="4800598"/>
          </a:xfrm>
        </p:spPr>
        <p:txBody>
          <a:bodyPr/>
          <a:lstStyle/>
          <a:p>
            <a:r>
              <a:rPr lang="en-US" altLang="zh-CN" dirty="0"/>
              <a:t>  11 000 0000</a:t>
            </a:r>
          </a:p>
          <a:p>
            <a:r>
              <a:rPr lang="en-US" altLang="zh-CN" dirty="0"/>
              <a:t>+11 000 0000</a:t>
            </a:r>
          </a:p>
          <a:p>
            <a:r>
              <a:rPr lang="en-US" altLang="zh-CN" dirty="0"/>
              <a:t>--------------------</a:t>
            </a:r>
          </a:p>
          <a:p>
            <a:r>
              <a:rPr lang="en-US" altLang="zh-CN" dirty="0"/>
              <a:t>  10</a:t>
            </a:r>
            <a:r>
              <a:rPr lang="zh-CN" altLang="en-US" dirty="0"/>
              <a:t> </a:t>
            </a:r>
            <a:r>
              <a:rPr lang="en-US" altLang="zh-CN" dirty="0"/>
              <a:t>000 0000</a:t>
            </a:r>
          </a:p>
          <a:p>
            <a:r>
              <a:rPr lang="en-US" altLang="zh-CN" dirty="0"/>
              <a:t>0000 0000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041013-CFBF-4906-9EE7-C139DD0343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94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358657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FFC5AA-CC66-4ABE-84C9-5F5EC2D342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3BCC6EE-A3D9-4A63-B443-8212567954E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8756" y="2057402"/>
            <a:ext cx="3053244" cy="4161284"/>
          </a:xfrm>
        </p:spPr>
        <p:txBody>
          <a:bodyPr/>
          <a:lstStyle/>
          <a:p>
            <a:r>
              <a:rPr lang="zh-CN" altLang="en-US" dirty="0"/>
              <a:t>重点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56E54A2-F8A9-4354-9EE2-324CA19895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8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777275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55E9C6-AB2F-407D-B20F-1A0FEB94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7B5FEC-C714-41C8-90CA-0B97FDA764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063CFF2-810B-404C-8896-F38FAFB81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7017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E863C2-D833-4FA2-ADCB-50B53E898C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259614" y="2194560"/>
            <a:ext cx="2246586" cy="4024125"/>
          </a:xfrm>
        </p:spPr>
        <p:txBody>
          <a:bodyPr/>
          <a:lstStyle/>
          <a:p>
            <a:r>
              <a:rPr lang="zh-CN" altLang="en-US" dirty="0"/>
              <a:t>思考：</a:t>
            </a:r>
            <a:endParaRPr lang="en-US" altLang="zh-CN" dirty="0"/>
          </a:p>
          <a:p>
            <a:r>
              <a:rPr lang="zh-CN" altLang="en-US" dirty="0"/>
              <a:t>为什么要小阶对大阶 </a:t>
            </a:r>
            <a:r>
              <a:rPr lang="en-US" altLang="zh-CN" dirty="0"/>
              <a:t>P139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FE87F8-27B5-4489-9971-49A8135049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3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50291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4A6ED8-613B-4919-878D-FDEE1A952F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1515CA-AA8B-4696-8B9F-BB74C5F9C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3502" y="2127380"/>
            <a:ext cx="3058498" cy="4091305"/>
          </a:xfrm>
        </p:spPr>
        <p:txBody>
          <a:bodyPr/>
          <a:lstStyle/>
          <a:p>
            <a:r>
              <a:rPr lang="zh-CN" altLang="en-US" dirty="0"/>
              <a:t>重点，一般采用</a:t>
            </a:r>
            <a:r>
              <a:rPr lang="en-US" altLang="zh-CN" dirty="0"/>
              <a:t>0</a:t>
            </a:r>
            <a:r>
              <a:rPr lang="zh-CN" altLang="en-US" dirty="0"/>
              <a:t>舍</a:t>
            </a:r>
            <a:r>
              <a:rPr lang="en-US" altLang="zh-CN" dirty="0"/>
              <a:t>1</a:t>
            </a:r>
            <a:r>
              <a:rPr lang="zh-CN" altLang="en-US" dirty="0"/>
              <a:t>入法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64FFBFA-8B46-491A-9275-6727E9010B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3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391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5E814E-88D3-4E36-AE7A-B6FCBB9CF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73DDBB-ECA3-49B6-AD17-1EFAD6A00D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AC093B-5353-474C-9281-E876225B06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95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61984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8929FB-087A-4880-B8FB-9B50440B5A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C76EF4-55FB-472D-AC7F-CB0DD9B5B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3121FF-69ED-4EE4-AF19-896F4A5866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74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680630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6857ED-46B3-45EF-9029-91DA94ED7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8FF769C-4D98-44A3-A3D3-E910B6A09C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19828F-0C9A-4B6F-8FC4-7E97232FA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44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98729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A05EEAF-6E20-4349-AE21-1B3A455BB9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2F883E1-1B63-407F-9935-E38EFAE76CA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BC8020-2D36-4C1B-9A9E-87DAC9D7E6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49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79292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237841-9DC6-422D-988E-B41369255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4A69F89-6200-4B48-85CE-F70341A52A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03525B9-2820-45CC-BA78-CA9658AA3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1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37207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B661791-A06A-4BD1-B82F-FB28EA83E9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347704-3483-4A12-9690-C9C86E9A613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53E402-0229-4A77-899F-6E70BDAD51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2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927326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8D261C-18C8-491E-848E-F94E63EC12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7255DB-BE33-4CD3-97DC-A2D73A6DE7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356C5A-A1A5-409A-8372-FC354D5C55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98122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1B83C2-6BC2-4FE9-A918-C268AD642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6FB1FF-8053-4798-8DB0-A6E4D92F14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EC8BD6-D7A9-4FBC-B996-AC79A291EB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43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23938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2F543A-556C-4D69-8FF0-3C0DC370B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精度的表示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2DF65F-BD14-43A0-878A-554AAB791B0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en-US" altLang="zh-CN" dirty="0"/>
                  <a:t>N+1</a:t>
                </a:r>
                <a:r>
                  <a:rPr lang="zh-CN" altLang="en-US" dirty="0"/>
                  <a:t>位定点小数所能表示的最精确的数是</a:t>
                </a:r>
                <a:r>
                  <a:rPr lang="en-US" altLang="zh-CN" dirty="0"/>
                  <a:t>±0.(n-1</a:t>
                </a:r>
                <a:r>
                  <a:rPr lang="zh-CN" altLang="en-US" dirty="0"/>
                  <a:t>个</a:t>
                </a:r>
                <a:r>
                  <a:rPr lang="en-US" altLang="zh-CN" dirty="0"/>
                  <a:t>0)1B</a:t>
                </a:r>
              </a:p>
              <a:p>
                <a:r>
                  <a:rPr lang="zh-CN" altLang="en-US" dirty="0"/>
                  <a:t>其绝对值称为定点小数的分辨率或者表示精度</a:t>
                </a:r>
                <a:r>
                  <a:rPr lang="en-US" altLang="zh-CN" dirty="0"/>
                  <a:t>δ=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</m:sup>
                    </m:sSup>
                  </m:oMath>
                </a14:m>
                <a:endParaRPr lang="en-US" altLang="zh-CN" b="0" dirty="0"/>
              </a:p>
              <a:p>
                <a:r>
                  <a:rPr lang="zh-CN" altLang="en-US" b="0" dirty="0"/>
                  <a:t>定点整数的精度是</a:t>
                </a:r>
                <a:r>
                  <a:rPr lang="en-US" altLang="zh-CN" dirty="0"/>
                  <a:t>δ=1</a:t>
                </a:r>
                <a:endParaRPr lang="en-US" altLang="zh-CN" b="0" dirty="0"/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72DF65F-BD14-43A0-878A-554AAB791B0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676" t="-227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81770146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E610E4-A498-4087-B99D-B41B20E9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3E81BD9-1B31-4AFC-98FD-E48A42401F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3E879E3-0F7C-4178-AD83-9DC106E54D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0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20485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797A293-B62C-4E5B-AC05-2C460485B0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39F6D94-69BF-4632-95AA-05F6DA04D5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26A102-B181-4CC4-A27A-0AFEC19D77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8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5127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424DE3-4F3B-4684-855B-BF37BFAA7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1DB589-4454-4E44-B43E-98C69A8365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99D038F-CA2B-44EE-A659-63021660E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0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17057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CA5AF2-C94F-4A05-A41B-2425CB7A2C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869D48A-BCEE-45A3-A89D-1B5E64C74B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B5D3FE-DD5D-4A61-9DE6-01516F487A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81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170918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70514EA-B38E-4709-8BA8-B3AB15B94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337BF5C-FF71-4256-9AE9-4C26E3902A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0D1FE7-5EEF-4A41-B2E5-B584C9650E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159589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B6D0FF-64BF-494C-8F10-63EEAAC21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EE2F9F1-35B2-4F4B-B3DD-31F27B8D7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5491C6-1E4D-4850-A798-C5528907F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73048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36AE90-4B78-40C0-9FCD-D916C1D1E6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50E39E-2996-4FFF-A3D7-606C432FF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3.10 </a:t>
            </a:r>
            <a:r>
              <a:rPr lang="zh-CN" altLang="en-US" dirty="0"/>
              <a:t>一个浮点数的表示格式为：</a:t>
            </a:r>
            <a:r>
              <a:rPr lang="en-US" altLang="zh-CN" dirty="0"/>
              <a:t>16</a:t>
            </a:r>
            <a:r>
              <a:rPr lang="zh-CN" altLang="en-US" dirty="0"/>
              <a:t>位浮点数，阶码</a:t>
            </a:r>
            <a:r>
              <a:rPr lang="en-US" altLang="zh-CN" dirty="0"/>
              <a:t>6</a:t>
            </a:r>
            <a:r>
              <a:rPr lang="zh-CN" altLang="en-US" dirty="0"/>
              <a:t>位，包含</a:t>
            </a:r>
            <a:r>
              <a:rPr lang="en-US" altLang="zh-CN" dirty="0"/>
              <a:t>1</a:t>
            </a:r>
            <a:r>
              <a:rPr lang="zh-CN" altLang="en-US" dirty="0"/>
              <a:t>位阶符，用移码表示，尾数</a:t>
            </a:r>
            <a:r>
              <a:rPr lang="en-US" altLang="zh-CN" dirty="0"/>
              <a:t>10</a:t>
            </a:r>
            <a:r>
              <a:rPr lang="zh-CN" altLang="en-US" dirty="0"/>
              <a:t>位，包含</a:t>
            </a:r>
            <a:r>
              <a:rPr lang="en-US" altLang="zh-CN" dirty="0"/>
              <a:t>1</a:t>
            </a:r>
            <a:r>
              <a:rPr lang="zh-CN" altLang="en-US" dirty="0"/>
              <a:t>位数符，用补码表示，阶码在前，尾数（包括数符）在后。试写出下列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的规格化浮点数形式。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 </a:t>
            </a:r>
            <a:r>
              <a:rPr lang="en-US" altLang="zh-CN" dirty="0"/>
              <a:t>X=+55.75</a:t>
            </a:r>
          </a:p>
          <a:p>
            <a:r>
              <a:rPr lang="en-US" altLang="zh-CN" dirty="0"/>
              <a:t>2) Y=-27/128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28844972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D5B104-844A-4F12-9DC8-469EA29E97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26F5A4-6354-479A-8E81-CC97C4DEBED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20000"/>
              </a:bodyPr>
              <a:lstStyle/>
              <a:p>
                <a:r>
                  <a:rPr lang="en-US" altLang="zh-CN" dirty="0"/>
                  <a:t>3.10 </a:t>
                </a:r>
                <a:r>
                  <a:rPr lang="zh-CN" altLang="en-US" dirty="0"/>
                  <a:t>一个浮点数的表示格式为：</a:t>
                </a:r>
                <a:r>
                  <a:rPr lang="en-US" altLang="zh-CN" dirty="0"/>
                  <a:t>16</a:t>
                </a:r>
                <a:r>
                  <a:rPr lang="zh-CN" altLang="en-US" dirty="0"/>
                  <a:t>位浮点数，阶码</a:t>
                </a:r>
                <a:r>
                  <a:rPr lang="en-US" altLang="zh-CN" dirty="0"/>
                  <a:t>6</a:t>
                </a:r>
                <a:r>
                  <a:rPr lang="zh-CN" altLang="en-US" dirty="0"/>
                  <a:t>位，包含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位阶符，用移码表示，尾数</a:t>
                </a:r>
                <a:r>
                  <a:rPr lang="en-US" altLang="zh-CN" dirty="0"/>
                  <a:t>10</a:t>
                </a:r>
                <a:r>
                  <a:rPr lang="zh-CN" altLang="en-US" dirty="0"/>
                  <a:t>位，包含</a:t>
                </a:r>
                <a:r>
                  <a:rPr lang="en-US" altLang="zh-CN" dirty="0"/>
                  <a:t>1</a:t>
                </a:r>
                <a:r>
                  <a:rPr lang="zh-CN" altLang="en-US" dirty="0"/>
                  <a:t>位数符，用补码表示，阶码在前，尾数（包括数符）在后。试写出下列</a:t>
                </a:r>
                <a:r>
                  <a:rPr lang="en-US" altLang="zh-CN" dirty="0"/>
                  <a:t>X</a:t>
                </a:r>
                <a:r>
                  <a:rPr lang="zh-CN" altLang="en-US" dirty="0"/>
                  <a:t>和</a:t>
                </a:r>
                <a:r>
                  <a:rPr lang="en-US" altLang="zh-CN" dirty="0"/>
                  <a:t>Y</a:t>
                </a:r>
                <a:r>
                  <a:rPr lang="zh-CN" altLang="en-US" dirty="0"/>
                  <a:t>的规格化浮点数形式。</a:t>
                </a:r>
                <a:endParaRPr lang="en-US" altLang="zh-CN" dirty="0"/>
              </a:p>
              <a:p>
                <a:r>
                  <a:rPr lang="en-US" altLang="zh-CN" dirty="0"/>
                  <a:t>1)</a:t>
                </a:r>
                <a:r>
                  <a:rPr lang="zh-CN" altLang="en-US" dirty="0"/>
                  <a:t> </a:t>
                </a:r>
                <a:r>
                  <a:rPr lang="en-US" altLang="zh-CN" dirty="0"/>
                  <a:t>X=+55.75</a:t>
                </a:r>
              </a:p>
              <a:p>
                <a:pPr lvl="1"/>
                <a:r>
                  <a:rPr lang="zh-CN" altLang="en-US" dirty="0"/>
                  <a:t>先转换为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进制    </a:t>
                </a:r>
                <a:r>
                  <a:rPr lang="en-US" altLang="zh-CN" dirty="0"/>
                  <a:t>+110111.11 B</a:t>
                </a:r>
              </a:p>
              <a:p>
                <a:pPr lvl="1"/>
                <a:r>
                  <a:rPr lang="zh-CN" altLang="en-US" dirty="0"/>
                  <a:t>写出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i="1" dirty="0" smtClean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2^</m:t>
                    </m:r>
                    <m:r>
                      <a:rPr lang="en-US" altLang="zh-CN" i="1" dirty="0" smtClean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的形式 </a:t>
                </a:r>
                <a:r>
                  <a:rPr lang="en-US" altLang="zh-CN" dirty="0"/>
                  <a:t>|M|</a:t>
                </a:r>
                <a:r>
                  <a:rPr lang="zh-CN" altLang="en-US" dirty="0"/>
                  <a:t>∈</a:t>
                </a:r>
                <a:r>
                  <a:rPr lang="en-US" altLang="zh-CN" dirty="0"/>
                  <a:t>[0.5,1]  +0.11011111*2^110</a:t>
                </a:r>
              </a:p>
              <a:p>
                <a:pPr lvl="1"/>
                <a:r>
                  <a:rPr lang="zh-CN" altLang="en-US" dirty="0"/>
                  <a:t>写出符合格式的形式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 +00110 </m:t>
                    </m:r>
                    <m:sSub>
                      <m:sSub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=+0.110111110</m:t>
                    </m:r>
                  </m:oMath>
                </a14:m>
                <a:endParaRPr lang="en-US" altLang="zh-CN" b="0" dirty="0"/>
              </a:p>
              <a:p>
                <a:pPr lvl="2"/>
                <a:r>
                  <a:rPr lang="en-US" altLang="zh-CN" b="0" dirty="0"/>
                  <a:t>[</a:t>
                </a:r>
                <a:r>
                  <a:rPr lang="en-US" altLang="zh-CN" b="0" dirty="0" err="1"/>
                  <a:t>E_x</a:t>
                </a:r>
                <a:r>
                  <a:rPr lang="en-US" altLang="zh-CN" b="0" dirty="0"/>
                  <a:t>]</a:t>
                </a:r>
                <a:r>
                  <a:rPr lang="zh-CN" altLang="en-US" dirty="0"/>
                  <a:t>移</a:t>
                </a:r>
                <a14:m>
                  <m:oMath xmlns:m="http://schemas.openxmlformats.org/officeDocument/2006/math"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=1,00110 </m:t>
                    </m:r>
                  </m:oMath>
                </a14:m>
                <a:r>
                  <a:rPr lang="en-US" altLang="zh-CN" b="0" dirty="0"/>
                  <a:t> [M_X]</a:t>
                </a:r>
                <a:r>
                  <a:rPr lang="zh-CN" altLang="en-US" b="0" dirty="0"/>
                  <a:t>补</a:t>
                </a:r>
                <a:r>
                  <a:rPr lang="en-US" altLang="zh-CN" b="0" dirty="0"/>
                  <a:t>=0.110111110</a:t>
                </a:r>
              </a:p>
              <a:p>
                <a:pPr lvl="1"/>
                <a:r>
                  <a:rPr lang="zh-CN" altLang="en-US" b="0" dirty="0"/>
                  <a:t>写出 答案 </a:t>
                </a:r>
                <a:r>
                  <a:rPr lang="en-US" altLang="zh-CN" b="0" dirty="0"/>
                  <a:t>[X]</a:t>
                </a:r>
                <a:r>
                  <a:rPr lang="zh-CN" altLang="en-US" b="0" dirty="0"/>
                  <a:t>浮</a:t>
                </a:r>
                <a:r>
                  <a:rPr lang="en-US" altLang="zh-CN" b="0" dirty="0"/>
                  <a:t>=1</a:t>
                </a:r>
                <a:r>
                  <a:rPr lang="en-US" altLang="zh-CN" dirty="0"/>
                  <a:t>,00110;0.110111110</a:t>
                </a:r>
              </a:p>
              <a:p>
                <a:r>
                  <a:rPr lang="en-US" altLang="zh-CN" dirty="0"/>
                  <a:t>2) Y=-27/128</a:t>
                </a:r>
                <a:endParaRPr lang="zh-CN" altLang="en-US" dirty="0"/>
              </a:p>
              <a:p>
                <a:pPr lvl="1"/>
                <a:r>
                  <a:rPr lang="zh-CN" altLang="en-US" dirty="0"/>
                  <a:t>先转换为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进制    </a:t>
                </a:r>
                <a:r>
                  <a:rPr lang="en-US" altLang="zh-CN" dirty="0"/>
                  <a:t>-0.0011011 B</a:t>
                </a:r>
              </a:p>
              <a:p>
                <a:pPr lvl="1"/>
                <a:r>
                  <a:rPr lang="zh-CN" altLang="en-US" dirty="0"/>
                  <a:t>写出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𝑀</m:t>
                    </m:r>
                    <m:r>
                      <a:rPr lang="zh-CN" altLang="en-US" i="1" dirty="0">
                        <a:latin typeface="Cambria Math" panose="02040503050406030204" pitchFamily="18" charset="0"/>
                      </a:rPr>
                      <m:t>∗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2^</m:t>
                    </m:r>
                    <m:r>
                      <a:rPr lang="en-US" altLang="zh-CN" i="1" dirty="0">
                        <a:latin typeface="Cambria Math" panose="02040503050406030204" pitchFamily="18" charset="0"/>
                      </a:rPr>
                      <m:t>𝐸</m:t>
                    </m:r>
                  </m:oMath>
                </a14:m>
                <a:r>
                  <a:rPr lang="en-US" altLang="zh-CN" dirty="0"/>
                  <a:t> </a:t>
                </a:r>
                <a:r>
                  <a:rPr lang="zh-CN" altLang="en-US" dirty="0"/>
                  <a:t>的形式 </a:t>
                </a:r>
                <a:r>
                  <a:rPr lang="en-US" altLang="zh-CN" dirty="0"/>
                  <a:t>|M|</a:t>
                </a:r>
                <a:r>
                  <a:rPr lang="zh-CN" altLang="en-US" dirty="0"/>
                  <a:t>∈</a:t>
                </a:r>
                <a:r>
                  <a:rPr lang="en-US" altLang="zh-CN" dirty="0"/>
                  <a:t>[0.5,1]  -0. 11011*2^-10</a:t>
                </a:r>
              </a:p>
              <a:p>
                <a:pPr lvl="1"/>
                <a:r>
                  <a:rPr lang="zh-CN" altLang="en-US" dirty="0"/>
                  <a:t>写出符合格式的形式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−10 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𝑀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𝑋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/>
                  <a:t> -0. 11011</a:t>
                </a:r>
                <a:endParaRPr lang="en-US" altLang="zh-CN" i="1" dirty="0">
                  <a:latin typeface="Cambria Math" panose="020405030504060302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[</a:t>
                </a:r>
                <a:r>
                  <a:rPr lang="en-US" altLang="zh-CN" dirty="0" err="1"/>
                  <a:t>E_x</a:t>
                </a:r>
                <a:r>
                  <a:rPr lang="en-US" altLang="zh-CN" dirty="0"/>
                  <a:t>]</a:t>
                </a:r>
                <a:r>
                  <a:rPr lang="zh-CN" altLang="en-US" dirty="0"/>
                  <a:t>移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11110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US" altLang="zh-CN" dirty="0"/>
                  <a:t> [M_X]</a:t>
                </a:r>
                <a:r>
                  <a:rPr lang="zh-CN" altLang="en-US" dirty="0"/>
                  <a:t>补</a:t>
                </a:r>
                <a:r>
                  <a:rPr lang="en-US" altLang="zh-CN" dirty="0"/>
                  <a:t>=1.001010000</a:t>
                </a:r>
              </a:p>
              <a:p>
                <a:pPr lvl="2"/>
                <a:r>
                  <a:rPr lang="zh-CN" altLang="en-US" dirty="0"/>
                  <a:t>写出 答案 </a:t>
                </a:r>
                <a:r>
                  <a:rPr lang="en-US" altLang="zh-CN" dirty="0"/>
                  <a:t>[X]</a:t>
                </a:r>
                <a:r>
                  <a:rPr lang="zh-CN" altLang="en-US" dirty="0"/>
                  <a:t>浮</a:t>
                </a:r>
                <a:r>
                  <a:rPr lang="en-US" altLang="zh-CN" dirty="0"/>
                  <a:t>= 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</a:rPr>
                      <m:t>0,11110</m:t>
                    </m:r>
                  </m:oMath>
                </a14:m>
                <a:r>
                  <a:rPr lang="en-US" altLang="zh-CN" dirty="0"/>
                  <a:t>;1.001010000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D26F5A4-6354-479A-8E81-CC97C4DEBED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451" t="-31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1459185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6CC47-297E-4979-A88B-93387456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77EBE-C733-4C43-9026-9C1AB1576A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3.11 </a:t>
            </a:r>
            <a:r>
              <a:rPr lang="zh-CN" altLang="en-US" dirty="0"/>
              <a:t>若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均是符合</a:t>
            </a:r>
            <a:r>
              <a:rPr lang="en-US" altLang="zh-CN" dirty="0"/>
              <a:t>IEEE754</a:t>
            </a:r>
            <a:r>
              <a:rPr lang="zh-CN" altLang="en-US" dirty="0"/>
              <a:t>标准的单精度浮点数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 若浮点数</a:t>
            </a:r>
            <a:r>
              <a:rPr lang="en-US" altLang="zh-CN" dirty="0"/>
              <a:t>X</a:t>
            </a:r>
            <a:r>
              <a:rPr lang="zh-CN" altLang="en-US" dirty="0"/>
              <a:t>的存储形式为</a:t>
            </a:r>
            <a:r>
              <a:rPr lang="en-US" altLang="zh-CN" dirty="0"/>
              <a:t>41360000H</a:t>
            </a:r>
            <a:r>
              <a:rPr lang="zh-CN" altLang="en-US" dirty="0"/>
              <a:t>，求</a:t>
            </a:r>
            <a:r>
              <a:rPr lang="en-US" altLang="zh-CN" dirty="0"/>
              <a:t>X</a:t>
            </a:r>
            <a:r>
              <a:rPr lang="zh-CN" altLang="en-US" dirty="0"/>
              <a:t>的真值</a:t>
            </a:r>
            <a:endParaRPr lang="en-US" altLang="zh-CN" dirty="0"/>
          </a:p>
          <a:p>
            <a:r>
              <a:rPr lang="en-US" altLang="zh-CN" dirty="0"/>
              <a:t>2)</a:t>
            </a:r>
            <a:r>
              <a:rPr lang="zh-CN" altLang="en-US" dirty="0"/>
              <a:t>若</a:t>
            </a:r>
            <a:r>
              <a:rPr lang="en-US" altLang="zh-CN" dirty="0"/>
              <a:t>Y=-135.625</a:t>
            </a:r>
            <a:r>
              <a:rPr lang="zh-CN" altLang="en-US" dirty="0"/>
              <a:t>，求</a:t>
            </a:r>
            <a:r>
              <a:rPr lang="en-US" altLang="zh-CN" dirty="0"/>
              <a:t>Y</a:t>
            </a:r>
            <a:r>
              <a:rPr lang="zh-CN" altLang="en-US" dirty="0"/>
              <a:t>的浮点数表示</a:t>
            </a:r>
          </a:p>
        </p:txBody>
      </p:sp>
    </p:spTree>
    <p:extLst>
      <p:ext uri="{BB962C8B-B14F-4D97-AF65-F5344CB8AC3E}">
        <p14:creationId xmlns:p14="http://schemas.microsoft.com/office/powerpoint/2010/main" val="312717798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26CC47-297E-4979-A88B-93387456E6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3577EBE-C733-4C43-9026-9C1AB1576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0506" y="2194560"/>
            <a:ext cx="10955694" cy="4392852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3.11 </a:t>
            </a:r>
            <a:r>
              <a:rPr lang="zh-CN" altLang="en-US" dirty="0"/>
              <a:t>若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均是符合</a:t>
            </a:r>
            <a:r>
              <a:rPr lang="en-US" altLang="zh-CN" dirty="0"/>
              <a:t>IEEE754</a:t>
            </a:r>
            <a:r>
              <a:rPr lang="zh-CN" altLang="en-US" dirty="0"/>
              <a:t>标准的单精度浮点数</a:t>
            </a:r>
            <a:endParaRPr lang="en-US" altLang="zh-CN" dirty="0"/>
          </a:p>
          <a:p>
            <a:r>
              <a:rPr lang="en-US" altLang="zh-CN" dirty="0"/>
              <a:t>1)</a:t>
            </a:r>
            <a:r>
              <a:rPr lang="zh-CN" altLang="en-US" dirty="0"/>
              <a:t> 若浮点数</a:t>
            </a:r>
            <a:r>
              <a:rPr lang="en-US" altLang="zh-CN" dirty="0"/>
              <a:t>X</a:t>
            </a:r>
            <a:r>
              <a:rPr lang="zh-CN" altLang="en-US" dirty="0"/>
              <a:t>的存储形式为</a:t>
            </a:r>
            <a:r>
              <a:rPr lang="en-US" altLang="zh-CN" dirty="0"/>
              <a:t>41360000H</a:t>
            </a:r>
            <a:r>
              <a:rPr lang="zh-CN" altLang="en-US" dirty="0"/>
              <a:t>，求</a:t>
            </a:r>
            <a:r>
              <a:rPr lang="en-US" altLang="zh-CN" dirty="0"/>
              <a:t>X</a:t>
            </a:r>
            <a:r>
              <a:rPr lang="zh-CN" altLang="en-US" dirty="0"/>
              <a:t>的真值</a:t>
            </a:r>
            <a:endParaRPr lang="en-US" altLang="zh-CN" dirty="0"/>
          </a:p>
          <a:p>
            <a:r>
              <a:rPr lang="zh-CN" altLang="en-US" dirty="0"/>
              <a:t>写出二进制形式 </a:t>
            </a:r>
            <a:r>
              <a:rPr lang="en-US" altLang="zh-CN" dirty="0"/>
              <a:t>0_100 0001 0_011 0110 0000 0000 0000 0000B</a:t>
            </a:r>
          </a:p>
          <a:p>
            <a:r>
              <a:rPr lang="en-US" altLang="zh-CN" dirty="0"/>
              <a:t>MS = 0 E=100 0001 0B=130D[</a:t>
            </a:r>
            <a:r>
              <a:rPr lang="zh-CN" altLang="en-US" dirty="0"/>
              <a:t>特殊移码处理</a:t>
            </a:r>
            <a:r>
              <a:rPr lang="en-US" altLang="zh-CN" dirty="0"/>
              <a:t>,</a:t>
            </a:r>
            <a:r>
              <a:rPr lang="zh-CN" altLang="en-US"/>
              <a:t>直接二进制处理</a:t>
            </a:r>
            <a:r>
              <a:rPr lang="en-US" altLang="zh-CN"/>
              <a:t>] </a:t>
            </a:r>
            <a:r>
              <a:rPr lang="en-US" altLang="zh-CN" dirty="0"/>
              <a:t>M= 011 0110 0000 0000 0000 0000</a:t>
            </a:r>
          </a:p>
          <a:p>
            <a:r>
              <a:rPr lang="en-US" altLang="zh-CN" dirty="0"/>
              <a:t>M=1. 011 0110 0000 0000 0000 0000</a:t>
            </a:r>
          </a:p>
          <a:p>
            <a:r>
              <a:rPr lang="en-US" altLang="zh-CN" dirty="0"/>
              <a:t>X=(-1)^{MS}x(1. 011 0110 )*2^{E-127}=+ 1011.011</a:t>
            </a:r>
          </a:p>
          <a:p>
            <a:r>
              <a:rPr lang="en-US" altLang="zh-CN" dirty="0"/>
              <a:t>2)</a:t>
            </a:r>
            <a:r>
              <a:rPr lang="zh-CN" altLang="en-US" dirty="0"/>
              <a:t>若</a:t>
            </a:r>
            <a:r>
              <a:rPr lang="en-US" altLang="zh-CN" dirty="0"/>
              <a:t>Y=-135.625</a:t>
            </a:r>
            <a:r>
              <a:rPr lang="zh-CN" altLang="en-US" dirty="0"/>
              <a:t>，求</a:t>
            </a:r>
            <a:r>
              <a:rPr lang="en-US" altLang="zh-CN" dirty="0"/>
              <a:t>Y</a:t>
            </a:r>
            <a:r>
              <a:rPr lang="zh-CN" altLang="en-US" dirty="0"/>
              <a:t>的浮点数表示</a:t>
            </a:r>
            <a:endParaRPr lang="en-US" altLang="zh-CN" dirty="0"/>
          </a:p>
          <a:p>
            <a:r>
              <a:rPr lang="en-US" altLang="zh-CN" dirty="0"/>
              <a:t>Y=-10000111.101B=-1.0000111101*2^7=(-1)^1*(1.0000111101)*2^{134 - 127}</a:t>
            </a:r>
          </a:p>
          <a:p>
            <a:r>
              <a:rPr lang="en-US" altLang="zh-CN" dirty="0"/>
              <a:t>134D = 10000110B=E MS = 1 M=0000 1111 0100 0000 0000 000</a:t>
            </a:r>
          </a:p>
          <a:p>
            <a:r>
              <a:rPr lang="en-US" altLang="zh-CN" dirty="0"/>
              <a:t>1 10000110 0000 1111 0100 0000 0000 000 B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1158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62FE2A-C177-4D4B-8291-146E22C214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9E105DE-0613-4309-828F-10333F6896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7C9D97-F0B8-4F38-BED7-86CE28F37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72087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557395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4FB330-C964-4C29-938D-AA72882757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0B5DC9-B843-4DDA-A0E0-CAEA0EE287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3.10 </a:t>
            </a:r>
            <a:r>
              <a:rPr lang="zh-CN" altLang="en-US" dirty="0"/>
              <a:t>一个浮点数的表示格式为：</a:t>
            </a:r>
            <a:r>
              <a:rPr lang="en-US" altLang="zh-CN" dirty="0"/>
              <a:t>16</a:t>
            </a:r>
            <a:r>
              <a:rPr lang="zh-CN" altLang="en-US" dirty="0"/>
              <a:t>位浮点数，阶码</a:t>
            </a:r>
            <a:r>
              <a:rPr lang="en-US" altLang="zh-CN" dirty="0"/>
              <a:t>6</a:t>
            </a:r>
            <a:r>
              <a:rPr lang="zh-CN" altLang="en-US" dirty="0"/>
              <a:t>位，包含</a:t>
            </a:r>
            <a:r>
              <a:rPr lang="en-US" altLang="zh-CN" dirty="0"/>
              <a:t>1</a:t>
            </a:r>
            <a:r>
              <a:rPr lang="zh-CN" altLang="en-US" dirty="0"/>
              <a:t>位阶符，用移码表示，尾数</a:t>
            </a:r>
            <a:r>
              <a:rPr lang="en-US" altLang="zh-CN" dirty="0"/>
              <a:t>10</a:t>
            </a:r>
            <a:r>
              <a:rPr lang="zh-CN" altLang="en-US" dirty="0"/>
              <a:t>位，包含</a:t>
            </a:r>
            <a:r>
              <a:rPr lang="en-US" altLang="zh-CN" dirty="0"/>
              <a:t>1</a:t>
            </a:r>
            <a:r>
              <a:rPr lang="zh-CN" altLang="en-US" dirty="0"/>
              <a:t>位数符，用补码表示，阶码在前，尾数（包括数符）在后。试写出下列</a:t>
            </a:r>
            <a:r>
              <a:rPr lang="en-US" altLang="zh-CN" dirty="0"/>
              <a:t>X</a:t>
            </a:r>
            <a:r>
              <a:rPr lang="zh-CN" altLang="en-US" dirty="0"/>
              <a:t>和</a:t>
            </a:r>
            <a:r>
              <a:rPr lang="en-US" altLang="zh-CN" dirty="0"/>
              <a:t>Y</a:t>
            </a:r>
            <a:r>
              <a:rPr lang="zh-CN" altLang="en-US" dirty="0"/>
              <a:t>的规格化浮点数形式</a:t>
            </a:r>
            <a:endParaRPr lang="en-US" altLang="zh-CN" dirty="0"/>
          </a:p>
          <a:p>
            <a:r>
              <a:rPr lang="zh-CN" altLang="en-US" dirty="0"/>
              <a:t>写出上式中浮点数格式化的规格化和非规格化表示范围。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75690665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C03377-81F3-476F-899E-99F822AED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8EF318E-4E0A-4BB6-8FC3-09597EF88B2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1)</a:t>
            </a:r>
            <a:r>
              <a:rPr lang="zh-CN" altLang="en-US" dirty="0"/>
              <a:t>规格化表示范围  尾数 </a:t>
            </a:r>
            <a:r>
              <a:rPr lang="en-US" altLang="zh-CN" dirty="0"/>
              <a:t>1.0 </a:t>
            </a:r>
            <a:r>
              <a:rPr lang="zh-CN" altLang="en-US" dirty="0"/>
              <a:t>或 </a:t>
            </a:r>
            <a:r>
              <a:rPr lang="en-US" altLang="zh-CN" dirty="0"/>
              <a:t>0.1</a:t>
            </a:r>
          </a:p>
          <a:p>
            <a:r>
              <a:rPr lang="zh-CN" altLang="en-US" dirty="0"/>
              <a:t>最小数   </a:t>
            </a:r>
            <a:r>
              <a:rPr lang="en-US" altLang="zh-CN" dirty="0"/>
              <a:t>-1</a:t>
            </a:r>
            <a:r>
              <a:rPr lang="zh-CN" altLang="en-US" dirty="0"/>
              <a:t>*</a:t>
            </a:r>
            <a:r>
              <a:rPr lang="en-US" altLang="zh-CN" dirty="0"/>
              <a:t>2^31 = -2^31  </a:t>
            </a:r>
            <a:r>
              <a:rPr lang="zh-CN" altLang="en-US" dirty="0"/>
              <a:t>浮点数表示   </a:t>
            </a:r>
            <a:r>
              <a:rPr lang="en-US" altLang="zh-CN" dirty="0"/>
              <a:t>1,11111  1.0000000000 [</a:t>
            </a:r>
            <a:r>
              <a:rPr lang="zh-CN" altLang="en-US" dirty="0"/>
              <a:t>阶码最大，尾数小数负数的最大值</a:t>
            </a:r>
            <a:r>
              <a:rPr lang="en-US" altLang="zh-CN" dirty="0"/>
              <a:t>]</a:t>
            </a:r>
          </a:p>
          <a:p>
            <a:pPr lvl="1"/>
            <a:r>
              <a:rPr lang="en-US" altLang="zh-CN" dirty="0"/>
              <a:t>1,11111</a:t>
            </a:r>
            <a:r>
              <a:rPr lang="zh-CN" altLang="en-US" dirty="0"/>
              <a:t>移码表示不是</a:t>
            </a:r>
            <a:r>
              <a:rPr lang="en-US" altLang="zh-CN" dirty="0"/>
              <a:t>764</a:t>
            </a:r>
            <a:r>
              <a:rPr lang="zh-CN" altLang="en-US" dirty="0"/>
              <a:t>标准所以 真值 </a:t>
            </a:r>
            <a:r>
              <a:rPr lang="en-US" altLang="zh-CN" dirty="0"/>
              <a:t>0,11111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31(</a:t>
            </a:r>
            <a:r>
              <a:rPr lang="zh-CN" altLang="en-US" dirty="0"/>
              <a:t>减去一个最高位</a:t>
            </a:r>
            <a:r>
              <a:rPr lang="en-US" altLang="zh-CN" dirty="0"/>
              <a:t>)</a:t>
            </a:r>
            <a:r>
              <a:rPr lang="zh-CN" altLang="en-US" dirty="0"/>
              <a:t> </a:t>
            </a:r>
            <a:r>
              <a:rPr lang="en-US" altLang="zh-CN" dirty="0"/>
              <a:t>1.000…</a:t>
            </a:r>
            <a:r>
              <a:rPr lang="zh-CN" altLang="en-US" dirty="0"/>
              <a:t>表示</a:t>
            </a:r>
            <a:r>
              <a:rPr lang="en-US" altLang="zh-CN" dirty="0"/>
              <a:t>-1</a:t>
            </a:r>
          </a:p>
          <a:p>
            <a:r>
              <a:rPr lang="zh-CN" altLang="en-US" dirty="0"/>
              <a:t>最大负数 </a:t>
            </a:r>
            <a:r>
              <a:rPr lang="en-US" altLang="zh-CN" dirty="0"/>
              <a:t>–(2^-1+2^-9)*2^-32 </a:t>
            </a:r>
            <a:r>
              <a:rPr lang="zh-CN" altLang="en-US" dirty="0"/>
              <a:t>浮点数表示 </a:t>
            </a:r>
            <a:r>
              <a:rPr lang="en-US" altLang="zh-CN" dirty="0"/>
              <a:t>0,00000 1.0111111111</a:t>
            </a:r>
          </a:p>
          <a:p>
            <a:pPr lvl="1"/>
            <a:r>
              <a:rPr lang="zh-CN" altLang="en-US" dirty="0"/>
              <a:t>移码能表示的最小值 </a:t>
            </a:r>
            <a:r>
              <a:rPr lang="en-US" altLang="zh-CN" dirty="0"/>
              <a:t>0-2^5 = -32  </a:t>
            </a:r>
            <a:r>
              <a:rPr lang="zh-CN" altLang="en-US" dirty="0"/>
              <a:t>尾数展示的最小值 </a:t>
            </a:r>
            <a:r>
              <a:rPr lang="en-US" altLang="zh-CN" dirty="0"/>
              <a:t>2^-1 + 2^-9                       </a:t>
            </a:r>
          </a:p>
          <a:p>
            <a:r>
              <a:rPr lang="zh-CN" altLang="en-US" dirty="0"/>
              <a:t>最小正数 </a:t>
            </a:r>
            <a:r>
              <a:rPr lang="en-US" altLang="zh-CN" dirty="0"/>
              <a:t>2^-1 * 2^-32 = 2^-33 </a:t>
            </a:r>
            <a:r>
              <a:rPr lang="zh-CN" altLang="en-US" dirty="0"/>
              <a:t>浮点数表示 </a:t>
            </a:r>
            <a:r>
              <a:rPr lang="en-US" altLang="zh-CN" dirty="0"/>
              <a:t>0,00000 0.100000000</a:t>
            </a:r>
          </a:p>
          <a:p>
            <a:r>
              <a:rPr lang="zh-CN" altLang="en-US" dirty="0"/>
              <a:t>最大值    </a:t>
            </a:r>
            <a:r>
              <a:rPr lang="en-US" altLang="zh-CN" dirty="0"/>
              <a:t>(1-2^-9)*2^31    </a:t>
            </a:r>
            <a:r>
              <a:rPr lang="zh-CN" altLang="en-US" dirty="0"/>
              <a:t>浮点数表示 </a:t>
            </a:r>
            <a:r>
              <a:rPr lang="en-US" altLang="zh-CN" dirty="0"/>
              <a:t>1,11111</a:t>
            </a:r>
            <a:r>
              <a:rPr lang="zh-CN" altLang="en-US" dirty="0"/>
              <a:t> </a:t>
            </a:r>
            <a:r>
              <a:rPr lang="en-US" altLang="zh-CN" dirty="0"/>
              <a:t>0.11111111</a:t>
            </a:r>
          </a:p>
          <a:p>
            <a:pPr lvl="1"/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807743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2B1225B-F995-4622-B53A-8F186DF60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2AA8EB-C694-4D15-B53D-47D830940D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非规格化表示范围  不用要求 </a:t>
            </a:r>
            <a:r>
              <a:rPr lang="en-US" altLang="zh-CN" dirty="0"/>
              <a:t>1.0</a:t>
            </a:r>
            <a:r>
              <a:rPr lang="zh-CN" altLang="en-US" dirty="0"/>
              <a:t>或 </a:t>
            </a:r>
            <a:r>
              <a:rPr lang="en-US" altLang="zh-CN" dirty="0"/>
              <a:t>0.1</a:t>
            </a:r>
          </a:p>
          <a:p>
            <a:r>
              <a:rPr lang="zh-CN" altLang="en-US" dirty="0"/>
              <a:t>最小数   和  最大数他们表示的是一样的</a:t>
            </a:r>
            <a:endParaRPr lang="en-US" altLang="zh-CN" dirty="0"/>
          </a:p>
          <a:p>
            <a:r>
              <a:rPr lang="zh-CN" altLang="en-US" dirty="0"/>
              <a:t>最小数   </a:t>
            </a:r>
            <a:r>
              <a:rPr lang="en-US" altLang="zh-CN" dirty="0"/>
              <a:t>-1</a:t>
            </a:r>
            <a:r>
              <a:rPr lang="zh-CN" altLang="en-US" dirty="0"/>
              <a:t>*</a:t>
            </a:r>
            <a:r>
              <a:rPr lang="en-US" altLang="zh-CN" dirty="0"/>
              <a:t>2^31 = -2^31  </a:t>
            </a:r>
            <a:r>
              <a:rPr lang="zh-CN" altLang="en-US" dirty="0"/>
              <a:t>浮点数表示   </a:t>
            </a:r>
            <a:r>
              <a:rPr lang="en-US" altLang="zh-CN" dirty="0"/>
              <a:t>1,11111  1.0000000000 [</a:t>
            </a:r>
            <a:r>
              <a:rPr lang="zh-CN" altLang="en-US" dirty="0"/>
              <a:t>阶码最大，尾数小数负数的最大值</a:t>
            </a:r>
            <a:r>
              <a:rPr lang="en-US" altLang="zh-CN" dirty="0"/>
              <a:t>]</a:t>
            </a:r>
          </a:p>
          <a:p>
            <a:r>
              <a:rPr lang="zh-CN" altLang="en-US" dirty="0"/>
              <a:t>最大值    </a:t>
            </a:r>
            <a:r>
              <a:rPr lang="en-US" altLang="zh-CN" dirty="0"/>
              <a:t>(1-2^-9)*2^31    </a:t>
            </a:r>
            <a:r>
              <a:rPr lang="zh-CN" altLang="en-US" dirty="0"/>
              <a:t>浮点数表示 </a:t>
            </a:r>
            <a:r>
              <a:rPr lang="en-US" altLang="zh-CN" dirty="0"/>
              <a:t>1,11111</a:t>
            </a:r>
            <a:r>
              <a:rPr lang="zh-CN" altLang="en-US" dirty="0"/>
              <a:t> </a:t>
            </a:r>
            <a:r>
              <a:rPr lang="en-US" altLang="zh-CN" dirty="0"/>
              <a:t>0.111111111</a:t>
            </a:r>
          </a:p>
          <a:p>
            <a:r>
              <a:rPr lang="zh-CN" altLang="en-US" dirty="0"/>
              <a:t>最大负数   </a:t>
            </a:r>
            <a:r>
              <a:rPr lang="en-US" altLang="zh-CN" dirty="0"/>
              <a:t>-2^-9*2^-32  </a:t>
            </a:r>
            <a:r>
              <a:rPr lang="zh-CN" altLang="en-US" dirty="0"/>
              <a:t>浮点数表示  </a:t>
            </a:r>
            <a:r>
              <a:rPr lang="en-US" altLang="zh-CN" dirty="0"/>
              <a:t>0,00000 1.111111111</a:t>
            </a:r>
          </a:p>
          <a:p>
            <a:r>
              <a:rPr lang="zh-CN" altLang="en-US" dirty="0"/>
              <a:t>最小正数  </a:t>
            </a:r>
            <a:r>
              <a:rPr lang="en-US" altLang="zh-CN" dirty="0"/>
              <a:t>2^(-9)*2^(-32) = 2^-41 0,00000</a:t>
            </a:r>
            <a:r>
              <a:rPr lang="zh-CN" altLang="en-US" dirty="0"/>
              <a:t> </a:t>
            </a:r>
            <a:r>
              <a:rPr lang="en-US" altLang="zh-CN" dirty="0"/>
              <a:t>0.000000001</a:t>
            </a:r>
          </a:p>
          <a:p>
            <a:r>
              <a:rPr lang="en-US" altLang="zh-CN" dirty="0"/>
              <a:t>---------------------------------------------------------------------</a:t>
            </a:r>
          </a:p>
          <a:p>
            <a:r>
              <a:rPr lang="zh-CN" altLang="en-US" dirty="0"/>
              <a:t>规格化浮点数比非规格化浮点数表示的范围要小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879263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C3C7B7-8498-47BA-8F2D-F87635A90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大小端模式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326DB32-5C1A-4309-B89D-EB4AE678731E}"/>
              </a:ext>
            </a:extLst>
          </p:cNvPr>
          <p:cNvSpPr txBox="1"/>
          <p:nvPr/>
        </p:nvSpPr>
        <p:spPr>
          <a:xfrm>
            <a:off x="872412" y="2192694"/>
            <a:ext cx="44502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大端模式表示和小端模式表示</a:t>
            </a:r>
            <a:r>
              <a:rPr lang="en-US" altLang="zh-CN" dirty="0"/>
              <a:t>0x12345678</a:t>
            </a:r>
            <a:endParaRPr lang="zh-CN" altLang="en-US" dirty="0"/>
          </a:p>
        </p:txBody>
      </p:sp>
      <p:sp>
        <p:nvSpPr>
          <p:cNvPr id="9" name="内容占位符 8">
            <a:extLst>
              <a:ext uri="{FF2B5EF4-FFF2-40B4-BE49-F238E27FC236}">
                <a16:creationId xmlns:a16="http://schemas.microsoft.com/office/drawing/2014/main" id="{C0128794-F901-4440-9553-37FA3C9FC0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2194560"/>
            <a:ext cx="10820400" cy="402412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endParaRPr lang="en-US" altLang="zh-CN" dirty="0"/>
          </a:p>
          <a:p>
            <a:pPr marL="0" indent="0">
              <a:buNone/>
            </a:pPr>
            <a:r>
              <a:rPr lang="en-US" altLang="zh-CN" sz="2400" dirty="0">
                <a:solidFill>
                  <a:schemeClr val="lt1"/>
                </a:solidFill>
              </a:rPr>
              <a:t>Bit-endian </a:t>
            </a:r>
            <a:r>
              <a:rPr lang="zh-CN" altLang="en-US" sz="2400" dirty="0">
                <a:solidFill>
                  <a:schemeClr val="lt1"/>
                </a:solidFill>
              </a:rPr>
              <a:t>如此存放</a:t>
            </a:r>
            <a:r>
              <a:rPr lang="en-US" altLang="zh-CN" sz="2400" dirty="0">
                <a:solidFill>
                  <a:schemeClr val="lt1"/>
                </a:solidFill>
              </a:rPr>
              <a:t>(</a:t>
            </a:r>
            <a:r>
              <a:rPr lang="zh-CN" altLang="en-US" sz="2400" dirty="0">
                <a:solidFill>
                  <a:schemeClr val="lt1"/>
                </a:solidFill>
              </a:rPr>
              <a:t>按原来顺序存储</a:t>
            </a:r>
            <a:r>
              <a:rPr lang="en-US" altLang="zh-CN" sz="2400" dirty="0">
                <a:solidFill>
                  <a:schemeClr val="lt1"/>
                </a:solidFill>
              </a:rPr>
              <a:t>)</a:t>
            </a:r>
            <a:br>
              <a:rPr lang="zh-CN" altLang="en-US" dirty="0"/>
            </a:br>
            <a:r>
              <a:rPr lang="en-US" altLang="zh-CN" sz="2400" dirty="0">
                <a:solidFill>
                  <a:schemeClr val="lt1"/>
                </a:solidFill>
              </a:rPr>
              <a:t>0x00000001           -- 12</a:t>
            </a:r>
            <a:br>
              <a:rPr lang="en-US" altLang="zh-CN" dirty="0"/>
            </a:br>
            <a:r>
              <a:rPr lang="en-US" altLang="zh-CN" sz="2400" dirty="0">
                <a:solidFill>
                  <a:schemeClr val="lt1"/>
                </a:solidFill>
              </a:rPr>
              <a:t>0x00000002           -- 34</a:t>
            </a:r>
            <a:br>
              <a:rPr lang="en-US" altLang="zh-CN" dirty="0"/>
            </a:br>
            <a:r>
              <a:rPr lang="en-US" altLang="zh-CN" sz="2400" dirty="0">
                <a:solidFill>
                  <a:schemeClr val="lt1"/>
                </a:solidFill>
              </a:rPr>
              <a:t>0x00000003           -- 56</a:t>
            </a:r>
            <a:br>
              <a:rPr lang="en-US" altLang="zh-CN" dirty="0"/>
            </a:br>
            <a:r>
              <a:rPr lang="en-US" altLang="zh-CN" sz="2400" dirty="0">
                <a:solidFill>
                  <a:schemeClr val="lt1"/>
                </a:solidFill>
              </a:rPr>
              <a:t>0x00000004           -- 78</a:t>
            </a:r>
            <a:endParaRPr lang="zh-CN" altLang="en-US" dirty="0"/>
          </a:p>
          <a:p>
            <a:r>
              <a:rPr lang="en-US" altLang="zh-CN" dirty="0"/>
              <a:t>Little-endian </a:t>
            </a:r>
            <a:r>
              <a:rPr lang="zh-CN" altLang="en-US" dirty="0"/>
              <a:t>如此存放</a:t>
            </a:r>
            <a:r>
              <a:rPr lang="en-US" altLang="zh-CN" dirty="0"/>
              <a:t>(</a:t>
            </a:r>
            <a:r>
              <a:rPr lang="zh-CN" altLang="en-US" dirty="0"/>
              <a:t>颠倒顺序储存</a:t>
            </a:r>
            <a:r>
              <a:rPr lang="en-US" altLang="zh-CN" dirty="0"/>
              <a:t>)</a:t>
            </a:r>
            <a:br>
              <a:rPr lang="en-US" altLang="zh-CN" dirty="0"/>
            </a:br>
            <a:r>
              <a:rPr lang="en-US" altLang="zh-CN" dirty="0"/>
              <a:t>0x00000001           -- 78</a:t>
            </a:r>
            <a:br>
              <a:rPr lang="en-US" altLang="zh-CN" dirty="0"/>
            </a:br>
            <a:r>
              <a:rPr lang="en-US" altLang="zh-CN" dirty="0"/>
              <a:t>0x00000002           -- 56</a:t>
            </a:r>
            <a:br>
              <a:rPr lang="en-US" altLang="zh-CN" dirty="0"/>
            </a:br>
            <a:r>
              <a:rPr lang="en-US" altLang="zh-CN" dirty="0"/>
              <a:t>0x00000003           -- 34</a:t>
            </a:r>
            <a:br>
              <a:rPr lang="en-US" altLang="zh-CN" dirty="0"/>
            </a:br>
            <a:r>
              <a:rPr lang="en-US" altLang="zh-CN" dirty="0"/>
              <a:t>0x00000004           -- 12</a:t>
            </a:r>
          </a:p>
          <a:p>
            <a:r>
              <a:rPr lang="zh-CN" altLang="en-US" dirty="0"/>
              <a:t>一个很好的记忆方法是，大端序是按照数字的书写顺序进行存储的，而小端序是颠倒书写顺序进行存储的。</a:t>
            </a:r>
          </a:p>
          <a:p>
            <a:pPr marL="0" indent="0"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085702280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AD0635-E9C3-4377-8FBA-BD378267DB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C95B96-DED6-44E8-92DB-B1758EB7B2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57200"/>
            <a:ext cx="10820400" cy="5761485"/>
          </a:xfrm>
        </p:spPr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4.6 X=+1011 Y=-1101</a:t>
            </a:r>
            <a:r>
              <a:rPr lang="zh-CN" altLang="en-US" dirty="0"/>
              <a:t>，用原码一位乘法计算</a:t>
            </a:r>
            <a:r>
              <a:rPr lang="en-US" altLang="zh-CN" dirty="0"/>
              <a:t>P=X*Y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7491157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598C38-FD03-42A0-B9B3-165E1F77CB0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401216"/>
            <a:ext cx="10820400" cy="5817469"/>
          </a:xfrm>
        </p:spPr>
        <p:txBody>
          <a:bodyPr/>
          <a:lstStyle/>
          <a:p>
            <a:r>
              <a:rPr lang="zh-CN" altLang="en-US" dirty="0"/>
              <a:t>简单的模拟手工乘法计算</a:t>
            </a:r>
            <a:endParaRPr lang="en-US" altLang="zh-CN" dirty="0"/>
          </a:p>
        </p:txBody>
      </p:sp>
      <p:pic>
        <p:nvPicPr>
          <p:cNvPr id="5" name="图片 4" descr="白板上写着字&#10;&#10;描述已自动生成">
            <a:extLst>
              <a:ext uri="{FF2B5EF4-FFF2-40B4-BE49-F238E27FC236}">
                <a16:creationId xmlns:a16="http://schemas.microsoft.com/office/drawing/2014/main" id="{3F396EF3-1429-4576-8F7F-D00B23E419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36020" y="608129"/>
            <a:ext cx="6858002" cy="5641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853929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63992-BEFF-43F2-AC7E-78194163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6B166-60A6-4015-B545-EC103DAB8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4.7 X=+0.1011</a:t>
            </a:r>
            <a:r>
              <a:rPr lang="zh-CN" altLang="en-US" dirty="0"/>
              <a:t>，</a:t>
            </a:r>
            <a:r>
              <a:rPr lang="en-US" altLang="zh-CN" dirty="0"/>
              <a:t>Y=-0.1101 </a:t>
            </a:r>
            <a:r>
              <a:rPr lang="zh-CN" altLang="en-US" dirty="0"/>
              <a:t>用补码一位乘法的校正法计算</a:t>
            </a:r>
            <a:r>
              <a:rPr lang="en-US" altLang="zh-CN" dirty="0"/>
              <a:t>P=X</a:t>
            </a:r>
            <a:r>
              <a:rPr lang="zh-CN" altLang="en-US" dirty="0"/>
              <a:t>*</a:t>
            </a:r>
            <a:r>
              <a:rPr lang="en-US" altLang="zh-CN" dirty="0"/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5197210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00B3BD8B-D6D9-4DC1-B610-BE950BF277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5771" y="606328"/>
            <a:ext cx="4532639" cy="5845175"/>
          </a:xfr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5E681CD1-AB34-45F8-B40D-B415AFEE4B9D}"/>
              </a:ext>
            </a:extLst>
          </p:cNvPr>
          <p:cNvSpPr txBox="1"/>
          <p:nvPr/>
        </p:nvSpPr>
        <p:spPr>
          <a:xfrm>
            <a:off x="1110343" y="1744824"/>
            <a:ext cx="41148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有错误的描述，不是以绝对值参与运算</a:t>
            </a:r>
            <a:endParaRPr lang="en-US" altLang="zh-CN" dirty="0"/>
          </a:p>
          <a:p>
            <a:r>
              <a:rPr lang="en-US" altLang="zh-CN" dirty="0"/>
              <a:t>[x*y]</a:t>
            </a:r>
            <a:r>
              <a:rPr lang="zh-CN" altLang="en-US" dirty="0"/>
              <a:t>补</a:t>
            </a:r>
            <a:r>
              <a:rPr lang="en-US" altLang="zh-CN" dirty="0"/>
              <a:t>=[x]</a:t>
            </a:r>
            <a:r>
              <a:rPr lang="zh-CN" altLang="en-US" dirty="0"/>
              <a:t>补*</a:t>
            </a:r>
            <a:r>
              <a:rPr lang="en-US" altLang="zh-CN" dirty="0"/>
              <a:t>(0.Y1Y2…</a:t>
            </a:r>
            <a:r>
              <a:rPr lang="en-US" altLang="zh-CN" dirty="0" err="1"/>
              <a:t>Yn</a:t>
            </a:r>
            <a:r>
              <a:rPr lang="en-US" altLang="zh-CN" dirty="0"/>
              <a:t>) + Y0*[-X]</a:t>
            </a:r>
            <a:r>
              <a:rPr lang="zh-CN" altLang="en-US" dirty="0"/>
              <a:t>补</a:t>
            </a:r>
          </a:p>
        </p:txBody>
      </p:sp>
    </p:spTree>
    <p:extLst>
      <p:ext uri="{BB962C8B-B14F-4D97-AF65-F5344CB8AC3E}">
        <p14:creationId xmlns:p14="http://schemas.microsoft.com/office/powerpoint/2010/main" val="2039735846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FC63992-BEFF-43F2-AC7E-7819416305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56B166-60A6-4015-B545-EC103DAB8F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</a:t>
            </a:r>
            <a:r>
              <a:rPr lang="en-US" altLang="zh-CN" dirty="0"/>
              <a:t>4.7 X=+0.1011</a:t>
            </a:r>
            <a:r>
              <a:rPr lang="zh-CN" altLang="en-US" dirty="0"/>
              <a:t>，</a:t>
            </a:r>
            <a:r>
              <a:rPr lang="en-US" altLang="zh-CN" dirty="0"/>
              <a:t>Y=-0.1101 </a:t>
            </a:r>
            <a:r>
              <a:rPr lang="zh-CN" altLang="en-US" dirty="0"/>
              <a:t>用补码一位乘法的</a:t>
            </a:r>
            <a:r>
              <a:rPr lang="en-US" altLang="zh-CN" dirty="0"/>
              <a:t>Boost</a:t>
            </a:r>
            <a:r>
              <a:rPr lang="zh-CN" altLang="en-US" dirty="0"/>
              <a:t>算法计算</a:t>
            </a:r>
            <a:r>
              <a:rPr lang="en-US" altLang="zh-CN" dirty="0"/>
              <a:t>P=X</a:t>
            </a:r>
            <a:r>
              <a:rPr lang="zh-CN" altLang="en-US" dirty="0"/>
              <a:t>*</a:t>
            </a:r>
            <a:r>
              <a:rPr lang="en-US" altLang="zh-CN" dirty="0"/>
              <a:t>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75195630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内容占位符 6" descr="电脑屏幕的照片上有文字&#10;&#10;描述已自动生成">
            <a:extLst>
              <a:ext uri="{FF2B5EF4-FFF2-40B4-BE49-F238E27FC236}">
                <a16:creationId xmlns:a16="http://schemas.microsoft.com/office/drawing/2014/main" id="{C6D4531A-3373-407F-9BF6-496EDBD57B1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207" y="652559"/>
            <a:ext cx="5193169" cy="5789613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E3DF71B4-2CB1-4045-ABDA-D9B323553556}"/>
              </a:ext>
            </a:extLst>
          </p:cNvPr>
          <p:cNvSpPr txBox="1"/>
          <p:nvPr/>
        </p:nvSpPr>
        <p:spPr>
          <a:xfrm>
            <a:off x="755780" y="877078"/>
            <a:ext cx="4348065" cy="2295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56481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402150-7C4D-42ED-92BC-E917A628A9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D03F96-0A26-41E4-BBB1-49AE47373F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47243C-66C0-47EE-9902-E84ECC5869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529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70146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9A40A6-F20D-41D0-B30E-700A7BCDDD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A18C11-14D8-4F89-9606-839F2377D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 </a:t>
            </a:r>
            <a:r>
              <a:rPr lang="en-US" altLang="zh-CN" dirty="0"/>
              <a:t>4.9 X=+0.1001 Y=-0.1101 </a:t>
            </a:r>
            <a:r>
              <a:rPr lang="zh-CN" altLang="en-US" dirty="0"/>
              <a:t>用原码恢复余数算法计算</a:t>
            </a:r>
            <a:r>
              <a:rPr lang="en-US" altLang="zh-CN" dirty="0"/>
              <a:t>X÷Y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520401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E5F60A-C6C1-47AD-A525-3725AFDCD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图片包含 文字, 游戏机&#10;&#10;描述已自动生成">
            <a:extLst>
              <a:ext uri="{FF2B5EF4-FFF2-40B4-BE49-F238E27FC236}">
                <a16:creationId xmlns:a16="http://schemas.microsoft.com/office/drawing/2014/main" id="{ADC074C0-5640-45BB-B1B9-1DDD9376070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0740" y="864056"/>
            <a:ext cx="6858000" cy="5129893"/>
          </a:xfrm>
        </p:spPr>
      </p:pic>
    </p:spTree>
    <p:extLst>
      <p:ext uri="{BB962C8B-B14F-4D97-AF65-F5344CB8AC3E}">
        <p14:creationId xmlns:p14="http://schemas.microsoft.com/office/powerpoint/2010/main" val="3750811901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28066AC-D5F8-49C1-B692-E1BA145AF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595C140-14A7-4996-BEF3-D5FE58BF06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 </a:t>
            </a:r>
            <a:r>
              <a:rPr lang="en-US" altLang="zh-CN" dirty="0"/>
              <a:t>4.10 X=+0.1011 Y=-0.1101  </a:t>
            </a:r>
            <a:r>
              <a:rPr lang="zh-CN" altLang="en-US" dirty="0"/>
              <a:t>用原码不恢复余数算法计算</a:t>
            </a:r>
            <a:r>
              <a:rPr lang="en-US" altLang="zh-CN" dirty="0"/>
              <a:t>X÷Y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4937963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90D575-B784-4C50-A3C1-8E1E172E3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白板上写着字&#10;&#10;描述已自动生成">
            <a:extLst>
              <a:ext uri="{FF2B5EF4-FFF2-40B4-BE49-F238E27FC236}">
                <a16:creationId xmlns:a16="http://schemas.microsoft.com/office/drawing/2014/main" id="{C46994CD-A2D7-456F-9941-039CFED16E5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64054" y="864054"/>
            <a:ext cx="6858002" cy="5129894"/>
          </a:xfrm>
        </p:spPr>
      </p:pic>
    </p:spTree>
    <p:extLst>
      <p:ext uri="{BB962C8B-B14F-4D97-AF65-F5344CB8AC3E}">
        <p14:creationId xmlns:p14="http://schemas.microsoft.com/office/powerpoint/2010/main" val="377644778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1F26AA-C258-4F45-BB73-DF499FF39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BEC28D-A171-44EF-8D83-5DCAFAF1B9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采用补码加减交替法</a:t>
            </a:r>
            <a:r>
              <a:rPr lang="en-US" altLang="zh-CN" dirty="0"/>
              <a:t>(</a:t>
            </a:r>
            <a:r>
              <a:rPr lang="zh-CN" altLang="en-US" dirty="0"/>
              <a:t>不恢复余数除法</a:t>
            </a:r>
            <a:r>
              <a:rPr lang="en-US" altLang="zh-CN" dirty="0"/>
              <a:t>), X=+0.1000 Y=-0.1011 </a:t>
            </a:r>
            <a:r>
              <a:rPr lang="zh-CN" altLang="en-US" dirty="0"/>
              <a:t>求</a:t>
            </a:r>
            <a:r>
              <a:rPr lang="en-US" altLang="zh-CN" dirty="0"/>
              <a:t>X/Y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36968729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B06809B-345F-48AC-B557-6F381AB5E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白板上的文字&#10;&#10;描述已自动生成">
            <a:extLst>
              <a:ext uri="{FF2B5EF4-FFF2-40B4-BE49-F238E27FC236}">
                <a16:creationId xmlns:a16="http://schemas.microsoft.com/office/drawing/2014/main" id="{58FCDB36-9327-48F4-8659-E5F34641F69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61171" y="861170"/>
            <a:ext cx="6835114" cy="5112774"/>
          </a:xfrm>
        </p:spPr>
      </p:pic>
    </p:spTree>
    <p:extLst>
      <p:ext uri="{BB962C8B-B14F-4D97-AF65-F5344CB8AC3E}">
        <p14:creationId xmlns:p14="http://schemas.microsoft.com/office/powerpoint/2010/main" val="4031336023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075AC2-1039-4B1A-8914-E0EC0F3D53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731D0C-54D8-49F3-A98C-E11DBC2AAC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 </a:t>
            </a:r>
            <a:r>
              <a:rPr lang="en-US" altLang="zh-CN" dirty="0"/>
              <a:t>4.14 </a:t>
            </a:r>
            <a:r>
              <a:rPr lang="zh-CN" altLang="en-US" dirty="0"/>
              <a:t>一浮点数表示格式为</a:t>
            </a:r>
            <a:r>
              <a:rPr lang="en-US" altLang="zh-CN" dirty="0"/>
              <a:t>:10</a:t>
            </a:r>
            <a:r>
              <a:rPr lang="zh-CN" altLang="en-US" dirty="0"/>
              <a:t>位浮点数，阶码</a:t>
            </a:r>
            <a:r>
              <a:rPr lang="en-US" altLang="zh-CN" dirty="0"/>
              <a:t>4</a:t>
            </a:r>
            <a:r>
              <a:rPr lang="zh-CN" altLang="en-US" dirty="0"/>
              <a:t>位，包含一位阶符，用移码表示，尾数</a:t>
            </a:r>
            <a:r>
              <a:rPr lang="en-US" altLang="zh-CN" dirty="0"/>
              <a:t>6</a:t>
            </a:r>
            <a:r>
              <a:rPr lang="zh-CN" altLang="en-US" dirty="0"/>
              <a:t>位，包含</a:t>
            </a:r>
            <a:r>
              <a:rPr lang="en-US" altLang="zh-CN" dirty="0"/>
              <a:t>1</a:t>
            </a:r>
            <a:r>
              <a:rPr lang="zh-CN" altLang="en-US" dirty="0"/>
              <a:t>位数符，用补码表示。阶码在前，尾数</a:t>
            </a:r>
            <a:r>
              <a:rPr lang="en-US" altLang="zh-CN" dirty="0"/>
              <a:t>(</a:t>
            </a:r>
            <a:r>
              <a:rPr lang="zh-CN" altLang="en-US" dirty="0"/>
              <a:t>包括数符</a:t>
            </a:r>
            <a:r>
              <a:rPr lang="en-US" altLang="zh-CN" dirty="0"/>
              <a:t>)</a:t>
            </a:r>
            <a:r>
              <a:rPr lang="zh-CN" altLang="en-US" dirty="0"/>
              <a:t>在后。已知</a:t>
            </a:r>
            <a:r>
              <a:rPr lang="en-US" altLang="zh-CN" dirty="0"/>
              <a:t>X=-0.11001</a:t>
            </a:r>
            <a:r>
              <a:rPr lang="zh-CN" altLang="en-US" dirty="0"/>
              <a:t>*</a:t>
            </a:r>
            <a:r>
              <a:rPr lang="en-US" altLang="zh-CN" dirty="0"/>
              <a:t>2^(011),Y=0.10011*2^(-001),</a:t>
            </a:r>
            <a:r>
              <a:rPr lang="zh-CN" altLang="en-US" dirty="0"/>
              <a:t>求</a:t>
            </a:r>
            <a:r>
              <a:rPr lang="en-US" altLang="zh-CN" dirty="0"/>
              <a:t>Z=X*Y</a:t>
            </a:r>
            <a:r>
              <a:rPr lang="zh-CN" altLang="en-US" dirty="0"/>
              <a:t>，要求阶码用移码计算，尾数用补码</a:t>
            </a:r>
            <a:r>
              <a:rPr lang="en-US" altLang="zh-CN" dirty="0"/>
              <a:t>Booth</a:t>
            </a:r>
            <a:r>
              <a:rPr lang="zh-CN" altLang="en-US" dirty="0"/>
              <a:t>算法计算。</a:t>
            </a:r>
          </a:p>
        </p:txBody>
      </p:sp>
    </p:spTree>
    <p:extLst>
      <p:ext uri="{BB962C8B-B14F-4D97-AF65-F5344CB8AC3E}">
        <p14:creationId xmlns:p14="http://schemas.microsoft.com/office/powerpoint/2010/main" val="223143573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61447-B281-4F54-8D0B-47DD1113B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电脑屏幕的照片上有文字&#10;&#10;描述已自动生成">
            <a:extLst>
              <a:ext uri="{FF2B5EF4-FFF2-40B4-BE49-F238E27FC236}">
                <a16:creationId xmlns:a16="http://schemas.microsoft.com/office/drawing/2014/main" id="{28AE10BC-B983-4875-8049-A9294C34C9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865682" y="865683"/>
            <a:ext cx="6870922" cy="5139559"/>
          </a:xfrm>
        </p:spPr>
      </p:pic>
    </p:spTree>
    <p:extLst>
      <p:ext uri="{BB962C8B-B14F-4D97-AF65-F5344CB8AC3E}">
        <p14:creationId xmlns:p14="http://schemas.microsoft.com/office/powerpoint/2010/main" val="4124378288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D7192A6-D7CE-4136-8739-0ED716D4A1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9F3B75F-B7DF-448F-A979-90A5AD2D6C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例 </a:t>
            </a:r>
            <a:r>
              <a:rPr lang="en-US" altLang="zh-CN" dirty="0"/>
              <a:t>4.14 </a:t>
            </a:r>
            <a:r>
              <a:rPr lang="zh-CN" altLang="en-US" dirty="0"/>
              <a:t>一浮点数表示格式为</a:t>
            </a:r>
            <a:r>
              <a:rPr lang="en-US" altLang="zh-CN" dirty="0"/>
              <a:t>:10</a:t>
            </a:r>
            <a:r>
              <a:rPr lang="zh-CN" altLang="en-US" dirty="0"/>
              <a:t>位浮点数，阶码</a:t>
            </a:r>
            <a:r>
              <a:rPr lang="en-US" altLang="zh-CN" dirty="0"/>
              <a:t>4</a:t>
            </a:r>
            <a:r>
              <a:rPr lang="zh-CN" altLang="en-US" dirty="0"/>
              <a:t>位，包含一位阶符，用移码表示，尾数</a:t>
            </a:r>
            <a:r>
              <a:rPr lang="en-US" altLang="zh-CN" dirty="0"/>
              <a:t>6</a:t>
            </a:r>
            <a:r>
              <a:rPr lang="zh-CN" altLang="en-US" dirty="0"/>
              <a:t>位，包含</a:t>
            </a:r>
            <a:r>
              <a:rPr lang="en-US" altLang="zh-CN" dirty="0"/>
              <a:t>1</a:t>
            </a:r>
            <a:r>
              <a:rPr lang="zh-CN" altLang="en-US" dirty="0"/>
              <a:t>位数符，用补码表示。阶码在前，尾数</a:t>
            </a:r>
            <a:r>
              <a:rPr lang="en-US" altLang="zh-CN" dirty="0"/>
              <a:t>(</a:t>
            </a:r>
            <a:r>
              <a:rPr lang="zh-CN" altLang="en-US" dirty="0"/>
              <a:t>包括数符</a:t>
            </a:r>
            <a:r>
              <a:rPr lang="en-US" altLang="zh-CN" dirty="0"/>
              <a:t>)</a:t>
            </a:r>
            <a:r>
              <a:rPr lang="zh-CN" altLang="en-US" dirty="0"/>
              <a:t>在后。已知</a:t>
            </a:r>
            <a:r>
              <a:rPr lang="en-US" altLang="zh-CN" dirty="0"/>
              <a:t>X=-0.11001</a:t>
            </a:r>
            <a:r>
              <a:rPr lang="zh-CN" altLang="en-US" dirty="0"/>
              <a:t>*</a:t>
            </a:r>
            <a:r>
              <a:rPr lang="en-US" altLang="zh-CN" dirty="0"/>
              <a:t>2^(011),Y=0.10011*2^(-001),</a:t>
            </a:r>
            <a:r>
              <a:rPr lang="zh-CN" altLang="en-US" dirty="0"/>
              <a:t>求</a:t>
            </a:r>
            <a:r>
              <a:rPr lang="en-US" altLang="zh-CN" dirty="0"/>
              <a:t>Z=X*Y</a:t>
            </a:r>
            <a:r>
              <a:rPr lang="zh-CN" altLang="en-US" dirty="0"/>
              <a:t>，要求阶码用移码计算，尾数用补码</a:t>
            </a:r>
            <a:r>
              <a:rPr lang="en-US" altLang="zh-CN" dirty="0"/>
              <a:t>Booth</a:t>
            </a:r>
            <a:r>
              <a:rPr lang="zh-CN" altLang="en-US" dirty="0"/>
              <a:t>算法计算。</a:t>
            </a:r>
            <a:endParaRPr lang="en-US" altLang="zh-CN" dirty="0"/>
          </a:p>
          <a:p>
            <a:r>
              <a:rPr lang="zh-CN" altLang="en-US" dirty="0"/>
              <a:t>其中计算 </a:t>
            </a:r>
            <a:r>
              <a:rPr lang="en-US" altLang="zh-CN" dirty="0"/>
              <a:t>X/Y,</a:t>
            </a:r>
            <a:r>
              <a:rPr lang="zh-CN" altLang="en-US" dirty="0"/>
              <a:t>采用原码加减交替除法计算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69182176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CE68FA-7BB2-49E4-AA5E-6D6DB50566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 descr="白板上的文字&#10;&#10;描述已自动生成">
            <a:extLst>
              <a:ext uri="{FF2B5EF4-FFF2-40B4-BE49-F238E27FC236}">
                <a16:creationId xmlns:a16="http://schemas.microsoft.com/office/drawing/2014/main" id="{F68796BC-8F9C-4B87-95FC-DB2FC5651B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0800000">
            <a:off x="-2" y="-2"/>
            <a:ext cx="9175532" cy="6863443"/>
          </a:xfrm>
        </p:spPr>
      </p:pic>
    </p:spTree>
    <p:extLst>
      <p:ext uri="{BB962C8B-B14F-4D97-AF65-F5344CB8AC3E}">
        <p14:creationId xmlns:p14="http://schemas.microsoft.com/office/powerpoint/2010/main" val="35753841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D4B43F-AECB-4435-960B-730D8076C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77CB21-7BA8-49BE-8D9B-870E52DB8A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81A858-4A4E-4A57-A01D-1A26E22470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902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931354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18B184-1682-4238-AE9B-BE8F2DB263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18645B-E647-4C7F-A83C-F11C6BF089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2013,408</a:t>
            </a:r>
            <a:r>
              <a:rPr lang="zh-CN" altLang="en-US" dirty="0"/>
              <a:t>）用海明码对长度为</a:t>
            </a:r>
            <a:r>
              <a:rPr lang="en-US" altLang="zh-CN" dirty="0"/>
              <a:t>8</a:t>
            </a:r>
            <a:r>
              <a:rPr lang="zh-CN" altLang="en-US" dirty="0"/>
              <a:t>位的数据进行检</a:t>
            </a:r>
            <a:r>
              <a:rPr lang="en-US" altLang="zh-CN" dirty="0"/>
              <a:t>/</a:t>
            </a:r>
            <a:r>
              <a:rPr lang="zh-CN" altLang="en-US" dirty="0"/>
              <a:t>纠错时，若能纠正一位错，则校验位数至少为</a:t>
            </a:r>
            <a:r>
              <a:rPr lang="en-US" altLang="zh-CN" dirty="0"/>
              <a:t>(  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9012717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545600-83E2-421C-8BC8-2AE8FAA92C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DED13B-A71F-4E00-9E8E-09F3623B1E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2013,408</a:t>
            </a:r>
            <a:r>
              <a:rPr lang="zh-CN" altLang="en-US" dirty="0"/>
              <a:t>）用海明码对长度为</a:t>
            </a:r>
            <a:r>
              <a:rPr lang="en-US" altLang="zh-CN" dirty="0"/>
              <a:t>8</a:t>
            </a:r>
            <a:r>
              <a:rPr lang="zh-CN" altLang="en-US" dirty="0"/>
              <a:t>位的数据进行检</a:t>
            </a:r>
            <a:r>
              <a:rPr lang="en-US" altLang="zh-CN" dirty="0"/>
              <a:t>/</a:t>
            </a:r>
            <a:r>
              <a:rPr lang="zh-CN" altLang="en-US" dirty="0"/>
              <a:t>纠错时，若能纠正一位错，则校验位数至少为</a:t>
            </a:r>
            <a:r>
              <a:rPr lang="en-US" altLang="zh-CN" dirty="0"/>
              <a:t>(  )</a:t>
            </a:r>
            <a:endParaRPr lang="zh-CN" altLang="en-US" dirty="0"/>
          </a:p>
          <a:p>
            <a:r>
              <a:rPr lang="zh-CN" altLang="en-US" dirty="0"/>
              <a:t>海明码能纠正一位错应满足下述关系：</a:t>
            </a:r>
            <a:r>
              <a:rPr lang="en-US" altLang="zh-CN" dirty="0"/>
              <a:t>2^k&gt;=n+k+1.k</a:t>
            </a:r>
            <a:r>
              <a:rPr lang="zh-CN" altLang="en-US" dirty="0"/>
              <a:t>是校验位的位数，</a:t>
            </a:r>
            <a:r>
              <a:rPr lang="en-US" altLang="zh-CN" dirty="0"/>
              <a:t>n</a:t>
            </a:r>
            <a:r>
              <a:rPr lang="zh-CN" altLang="en-US" dirty="0"/>
              <a:t>是数据位的位数。</a:t>
            </a:r>
          </a:p>
        </p:txBody>
      </p:sp>
    </p:spTree>
    <p:extLst>
      <p:ext uri="{BB962C8B-B14F-4D97-AF65-F5344CB8AC3E}">
        <p14:creationId xmlns:p14="http://schemas.microsoft.com/office/powerpoint/2010/main" val="22235948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37A8E8F-762B-4A08-919B-8381E2115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1C032D-9945-4CA9-AE42-C14DCC9015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2014,408</a:t>
            </a:r>
            <a:r>
              <a:rPr lang="zh-CN" altLang="en-US" dirty="0"/>
              <a:t>）</a:t>
            </a:r>
            <a:endParaRPr lang="en-US" altLang="zh-CN" dirty="0"/>
          </a:p>
          <a:p>
            <a:r>
              <a:rPr lang="zh-CN" altLang="en-US" dirty="0"/>
              <a:t>若</a:t>
            </a:r>
            <a:r>
              <a:rPr lang="en-US" altLang="zh-CN" dirty="0"/>
              <a:t>x=103</a:t>
            </a:r>
            <a:r>
              <a:rPr lang="zh-CN" altLang="en-US" dirty="0"/>
              <a:t>，</a:t>
            </a:r>
            <a:r>
              <a:rPr lang="en-US" altLang="zh-CN" dirty="0"/>
              <a:t>y=-25</a:t>
            </a:r>
            <a:r>
              <a:rPr lang="zh-CN" altLang="en-US" dirty="0"/>
              <a:t>则下列表达式采用</a:t>
            </a:r>
            <a:r>
              <a:rPr lang="en-US" altLang="zh-CN" dirty="0"/>
              <a:t>8</a:t>
            </a:r>
            <a:r>
              <a:rPr lang="zh-CN" altLang="en-US" dirty="0"/>
              <a:t>位顶点补码运算实现时，会发生溢出的是</a:t>
            </a:r>
            <a:endParaRPr lang="en-US" altLang="zh-CN" dirty="0"/>
          </a:p>
          <a:p>
            <a:r>
              <a:rPr lang="en-US" altLang="zh-CN" dirty="0"/>
              <a:t>B.-x + y  </a:t>
            </a:r>
            <a:r>
              <a:rPr lang="en-US" altLang="zh-CN" dirty="0" err="1"/>
              <a:t>C.x</a:t>
            </a:r>
            <a:r>
              <a:rPr lang="en-US" altLang="zh-CN" dirty="0"/>
              <a:t>-y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607677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0327BE-587E-4A3F-AEF3-29A4C0B0B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54B57B-378C-419E-ADB1-BEE44D265F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范围是 </a:t>
            </a:r>
            <a:r>
              <a:rPr lang="en-US" altLang="zh-CN" dirty="0"/>
              <a:t>-128 ~ 127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9305845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9CE2D5-487A-465D-BDB0-EBFCA78162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3EE262-46E5-483C-A3BA-BF5E1E49DE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（</a:t>
            </a:r>
            <a:r>
              <a:rPr lang="en-US" altLang="zh-CN" dirty="0"/>
              <a:t>2015</a:t>
            </a:r>
            <a:r>
              <a:rPr lang="zh-CN" altLang="en-US" dirty="0"/>
              <a:t>，</a:t>
            </a:r>
            <a:r>
              <a:rPr lang="en-US" altLang="zh-CN" dirty="0"/>
              <a:t>408</a:t>
            </a:r>
            <a:r>
              <a:rPr lang="zh-CN" altLang="en-US" dirty="0"/>
              <a:t>）由</a:t>
            </a:r>
            <a:r>
              <a:rPr lang="en-US" altLang="zh-CN" dirty="0"/>
              <a:t>3</a:t>
            </a:r>
            <a:r>
              <a:rPr lang="zh-CN" altLang="en-US" dirty="0"/>
              <a:t>个</a:t>
            </a:r>
            <a:r>
              <a:rPr lang="en-US" altLang="zh-CN" dirty="0"/>
              <a:t>1</a:t>
            </a:r>
            <a:r>
              <a:rPr lang="zh-CN" altLang="en-US" dirty="0"/>
              <a:t>和</a:t>
            </a:r>
            <a:r>
              <a:rPr lang="en-US" altLang="zh-CN" dirty="0"/>
              <a:t>5</a:t>
            </a:r>
            <a:r>
              <a:rPr lang="zh-CN" altLang="en-US" dirty="0"/>
              <a:t>个</a:t>
            </a:r>
            <a:r>
              <a:rPr lang="en-US" altLang="zh-CN" dirty="0"/>
              <a:t>0</a:t>
            </a:r>
            <a:r>
              <a:rPr lang="zh-CN" altLang="en-US" dirty="0"/>
              <a:t>组成的</a:t>
            </a:r>
            <a:r>
              <a:rPr lang="en-US" altLang="zh-CN" dirty="0"/>
              <a:t>8</a:t>
            </a:r>
            <a:r>
              <a:rPr lang="zh-CN" altLang="en-US" dirty="0"/>
              <a:t>位二进制补码，能表示的最小整数是 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44786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7F610C-6E0D-4CCB-92CC-9EFB4D00BA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088E03-85ED-4D8F-B102-A8C9000AD7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1,0000011</a:t>
            </a:r>
            <a:r>
              <a:rPr lang="zh-CN" altLang="en-US" dirty="0"/>
              <a:t> </a:t>
            </a:r>
            <a:r>
              <a:rPr lang="en-US" altLang="zh-CN" dirty="0">
                <a:sym typeface="Wingdings" panose="05000000000000000000" pitchFamily="2" charset="2"/>
              </a:rPr>
              <a:t></a:t>
            </a:r>
            <a:r>
              <a:rPr lang="zh-CN" altLang="en-US" dirty="0">
                <a:sym typeface="Wingdings" panose="05000000000000000000" pitchFamily="2" charset="2"/>
              </a:rPr>
              <a:t> </a:t>
            </a:r>
            <a:r>
              <a:rPr lang="en-US" altLang="zh-CN" dirty="0">
                <a:sym typeface="Wingdings" panose="05000000000000000000" pitchFamily="2" charset="2"/>
              </a:rPr>
              <a:t>-125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684441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B5BF24D-7EAE-4D5B-949A-15EA77681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52B4731-EB4F-4F39-B5C8-335258CB5B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(2016,408)</a:t>
            </a:r>
          </a:p>
          <a:p>
            <a:r>
              <a:rPr lang="zh-CN" altLang="en-US" dirty="0"/>
              <a:t>某计算机字长</a:t>
            </a:r>
            <a:r>
              <a:rPr lang="en-US" altLang="zh-CN" dirty="0"/>
              <a:t>32</a:t>
            </a:r>
            <a:r>
              <a:rPr lang="zh-CN" altLang="en-US" dirty="0"/>
              <a:t>位，按字节编织，采用小端方式存放数据。假定有一个</a:t>
            </a:r>
            <a:r>
              <a:rPr lang="en-US" altLang="zh-CN" dirty="0"/>
              <a:t>double</a:t>
            </a:r>
            <a:r>
              <a:rPr lang="zh-CN" altLang="en-US" dirty="0"/>
              <a:t>型变量，其机器数表示为</a:t>
            </a:r>
            <a:r>
              <a:rPr lang="en-US" altLang="zh-CN" dirty="0"/>
              <a:t>1122 3344 5566 7788H</a:t>
            </a:r>
            <a:r>
              <a:rPr lang="zh-CN" altLang="en-US" dirty="0"/>
              <a:t>存放地址在</a:t>
            </a:r>
            <a:r>
              <a:rPr lang="en-US" altLang="zh-CN" dirty="0"/>
              <a:t>0000 8040H</a:t>
            </a:r>
            <a:r>
              <a:rPr lang="zh-CN" altLang="en-US" dirty="0"/>
              <a:t>开始的连续存储单元中，则存储单元 </a:t>
            </a:r>
            <a:r>
              <a:rPr lang="en-US" altLang="zh-CN" dirty="0"/>
              <a:t>0000 8046H</a:t>
            </a:r>
            <a:r>
              <a:rPr lang="zh-CN" altLang="en-US" dirty="0"/>
              <a:t>中存放的是</a:t>
            </a:r>
          </a:p>
        </p:txBody>
      </p:sp>
    </p:spTree>
    <p:extLst>
      <p:ext uri="{BB962C8B-B14F-4D97-AF65-F5344CB8AC3E}">
        <p14:creationId xmlns:p14="http://schemas.microsoft.com/office/powerpoint/2010/main" val="130620328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C25BD-EA27-4B38-8183-BD45024376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E0AF654-22B4-4F39-93B5-77DA90B0336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(2016,408)</a:t>
            </a:r>
          </a:p>
          <a:p>
            <a:r>
              <a:rPr lang="zh-CN" altLang="en-US" dirty="0"/>
              <a:t>某计算机字长</a:t>
            </a:r>
            <a:r>
              <a:rPr lang="en-US" altLang="zh-CN" dirty="0"/>
              <a:t>32</a:t>
            </a:r>
            <a:r>
              <a:rPr lang="zh-CN" altLang="en-US" dirty="0"/>
              <a:t>位，按字节编织，采用小端方式存放数据。假定有一个</a:t>
            </a:r>
            <a:r>
              <a:rPr lang="en-US" altLang="zh-CN" dirty="0"/>
              <a:t>double</a:t>
            </a:r>
            <a:r>
              <a:rPr lang="zh-CN" altLang="en-US" dirty="0"/>
              <a:t>型变量，其机器数表示为</a:t>
            </a:r>
            <a:r>
              <a:rPr lang="en-US" altLang="zh-CN" dirty="0"/>
              <a:t>1122 3344 5566 7788H</a:t>
            </a:r>
            <a:r>
              <a:rPr lang="zh-CN" altLang="en-US" dirty="0"/>
              <a:t>存放地址在</a:t>
            </a:r>
            <a:r>
              <a:rPr lang="en-US" altLang="zh-CN" dirty="0"/>
              <a:t>0000 8040H</a:t>
            </a:r>
            <a:r>
              <a:rPr lang="zh-CN" altLang="en-US" dirty="0"/>
              <a:t>开始的连续存储单元中，则存储单元 </a:t>
            </a:r>
            <a:r>
              <a:rPr lang="en-US" altLang="zh-CN" dirty="0"/>
              <a:t>0000 8046H</a:t>
            </a:r>
            <a:r>
              <a:rPr lang="zh-CN" altLang="en-US" dirty="0"/>
              <a:t>中存放的是</a:t>
            </a:r>
          </a:p>
          <a:p>
            <a:r>
              <a:rPr lang="en-US" altLang="zh-CN" dirty="0"/>
              <a:t>8040              88</a:t>
            </a:r>
          </a:p>
          <a:p>
            <a:r>
              <a:rPr lang="en-US" altLang="zh-CN" dirty="0"/>
              <a:t>8041              77</a:t>
            </a:r>
          </a:p>
          <a:p>
            <a:r>
              <a:rPr lang="en-US" altLang="zh-CN" dirty="0"/>
              <a:t>8042              66</a:t>
            </a:r>
          </a:p>
          <a:p>
            <a:r>
              <a:rPr lang="en-US" altLang="zh-CN" dirty="0"/>
              <a:t>8043              55</a:t>
            </a:r>
          </a:p>
          <a:p>
            <a:r>
              <a:rPr lang="en-US" altLang="zh-CN" dirty="0"/>
              <a:t>8044              44</a:t>
            </a:r>
          </a:p>
          <a:p>
            <a:r>
              <a:rPr lang="en-US" altLang="zh-CN" dirty="0"/>
              <a:t>8045              33</a:t>
            </a:r>
          </a:p>
          <a:p>
            <a:r>
              <a:rPr lang="en-US" altLang="zh-CN" dirty="0"/>
              <a:t>8046              22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40950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679B77-8270-4788-91F1-EEEA02FDBA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24352" y="3959518"/>
            <a:ext cx="8610600" cy="1293028"/>
          </a:xfrm>
        </p:spPr>
        <p:txBody>
          <a:bodyPr/>
          <a:lstStyle/>
          <a:p>
            <a:r>
              <a:rPr lang="zh-CN" altLang="en-US" dirty="0"/>
              <a:t>回顾知识点，这类题目，每年一道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72B976-8239-4A19-A0CC-4D8384B083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506200" cy="6858000"/>
          </a:xfrm>
        </p:spPr>
        <p:txBody>
          <a:bodyPr>
            <a:normAutofit fontScale="92500" lnSpcReduction="20000"/>
          </a:bodyPr>
          <a:lstStyle/>
          <a:p>
            <a:r>
              <a:rPr lang="zh-CN" altLang="zh-CN" dirty="0"/>
              <a:t>知识点：</a:t>
            </a:r>
          </a:p>
          <a:p>
            <a:r>
              <a:rPr lang="zh-CN" altLang="zh-CN" dirty="0"/>
              <a:t>原码浮点数的规格化</a:t>
            </a:r>
          </a:p>
          <a:p>
            <a:pPr fontAlgn="ctr"/>
            <a:r>
              <a:rPr lang="en-US" altLang="zh-CN" dirty="0"/>
              <a:t>尾数的第一位必须是1</a:t>
            </a:r>
          </a:p>
          <a:p>
            <a:r>
              <a:rPr lang="zh-CN" altLang="zh-CN" dirty="0"/>
              <a:t>补码的浮点数规格化</a:t>
            </a:r>
          </a:p>
          <a:p>
            <a:pPr fontAlgn="ctr"/>
            <a:r>
              <a:rPr lang="zh-CN" altLang="zh-CN" dirty="0"/>
              <a:t>正数和原码一样，负数第一位是</a:t>
            </a:r>
            <a:r>
              <a:rPr lang="en-US" altLang="zh-CN" dirty="0"/>
              <a:t>0</a:t>
            </a:r>
            <a:endParaRPr lang="zh-CN" altLang="zh-CN" dirty="0"/>
          </a:p>
          <a:p>
            <a:pPr fontAlgn="ctr"/>
            <a:r>
              <a:rPr lang="zh-CN" altLang="zh-CN" dirty="0"/>
              <a:t>类似</a:t>
            </a:r>
            <a:r>
              <a:rPr lang="en-US" altLang="zh-CN" dirty="0"/>
              <a:t>     0.1  1.0</a:t>
            </a:r>
            <a:endParaRPr lang="zh-CN" altLang="zh-CN" dirty="0"/>
          </a:p>
          <a:p>
            <a:r>
              <a:rPr lang="zh-CN" altLang="zh-CN" dirty="0"/>
              <a:t>对阶：</a:t>
            </a:r>
          </a:p>
          <a:p>
            <a:pPr fontAlgn="ctr"/>
            <a:r>
              <a:rPr lang="zh-CN" altLang="zh-CN" dirty="0"/>
              <a:t>小阶向大阶看齐；尾数舍入的用括号保留在后面</a:t>
            </a:r>
          </a:p>
          <a:p>
            <a:r>
              <a:rPr lang="zh-CN" altLang="zh-CN" dirty="0"/>
              <a:t>浮点数相加：</a:t>
            </a:r>
          </a:p>
          <a:p>
            <a:pPr fontAlgn="ctr"/>
            <a:r>
              <a:rPr lang="en-US" altLang="zh-CN" dirty="0" err="1"/>
              <a:t>用两位符号位表示正负</a:t>
            </a:r>
            <a:endParaRPr lang="en-US" altLang="zh-CN" dirty="0"/>
          </a:p>
          <a:p>
            <a:pPr fontAlgn="ctr"/>
            <a:r>
              <a:rPr lang="zh-CN" altLang="zh-CN" dirty="0"/>
              <a:t>一般使用</a:t>
            </a:r>
            <a:r>
              <a:rPr lang="en-US" altLang="zh-CN" dirty="0"/>
              <a:t> 0 </a:t>
            </a:r>
            <a:r>
              <a:rPr lang="zh-CN" altLang="zh-CN" dirty="0"/>
              <a:t>舍去</a:t>
            </a:r>
            <a:r>
              <a:rPr lang="en-US" altLang="zh-CN" dirty="0"/>
              <a:t> 1</a:t>
            </a:r>
            <a:r>
              <a:rPr lang="zh-CN" altLang="zh-CN" dirty="0"/>
              <a:t>入法。</a:t>
            </a:r>
          </a:p>
          <a:p>
            <a:r>
              <a:rPr lang="zh-CN" altLang="zh-CN" dirty="0"/>
              <a:t>浮点数相加整个流程：</a:t>
            </a:r>
          </a:p>
          <a:p>
            <a:pPr fontAlgn="ctr"/>
            <a:r>
              <a:rPr lang="en-US" altLang="zh-CN" dirty="0" err="1"/>
              <a:t>对阶</a:t>
            </a:r>
            <a:endParaRPr lang="en-US" altLang="zh-CN" dirty="0"/>
          </a:p>
          <a:p>
            <a:pPr fontAlgn="ctr"/>
            <a:r>
              <a:rPr lang="zh-CN" altLang="zh-CN" dirty="0"/>
              <a:t>尾数相加</a:t>
            </a:r>
          </a:p>
          <a:p>
            <a:pPr fontAlgn="ctr"/>
            <a:r>
              <a:rPr lang="zh-CN" altLang="zh-CN" dirty="0"/>
              <a:t>结果规格化</a:t>
            </a:r>
          </a:p>
          <a:p>
            <a:pPr fontAlgn="ctr"/>
            <a:r>
              <a:rPr lang="en-US" altLang="zh-CN" dirty="0" err="1"/>
              <a:t>舍入</a:t>
            </a:r>
            <a:endParaRPr lang="en-US" altLang="zh-CN" dirty="0"/>
          </a:p>
          <a:p>
            <a:r>
              <a:rPr lang="zh-CN" altLang="zh-CN" dirty="0"/>
              <a:t> </a:t>
            </a:r>
          </a:p>
          <a:p>
            <a:pPr fontAlgn="ctr"/>
            <a:r>
              <a:rPr lang="en-US" altLang="zh-CN" dirty="0" err="1"/>
              <a:t>移码是补码的最高位取反即可</a:t>
            </a:r>
            <a:endParaRPr lang="en-US" altLang="zh-CN" dirty="0"/>
          </a:p>
          <a:p>
            <a:pPr fontAlgn="ctr"/>
            <a:r>
              <a:rPr lang="zh-CN" altLang="zh-CN" dirty="0"/>
              <a:t>如果减去一个数不要等到对阶的时候在取负数的补码，直接在对阶前取。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2319268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79414A-7537-45E1-9445-BD53C24E04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7B76532-0143-40EF-80FD-BA10E6CD46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8781" y="1149133"/>
            <a:ext cx="9934246" cy="2725745"/>
          </a:xfrm>
        </p:spPr>
        <p:txBody>
          <a:bodyPr/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26" name="Picture 2" descr="20 本 题 共 14 分 ） 设 浮 点 数 的 格 式 为 ： 阶 码 5 位 ， 包 含 一 位 符 号 位 ， 尾 数 的 、 &#10;， 阶 码 和 尾 数 均 用 补 码 表 示 ， 排 列 顺 序 为 ： &#10;阶 符 0 位 ） 阶 码 （ 4 位 ） 数 符 0 位 ） 尾 数 （ 7 位 ） &#10;(I) （ 本 小 题 4 分 ） 假 设 (x) &#10;10 ： 一 23 / 256 ， 则 按 上 述 浮 点 数 的 格 式 ； 写 &#10;出 x 的 规 格 化 浮 点 数 表 示 形 式 ； &#10;（ 2 ） （ ， 本 小 题 10 分 ） &#10;没 [ X]ü ： 0 、 0m0 L01001m ， [ Y 狺 ： 0 ， 0101 0 ， 010 11000 &#10;用 浮 点 数 汁 算 [ x + ， 请 写 出 每 一 步 计 算 过 程 。 ">
            <a:extLst>
              <a:ext uri="{FF2B5EF4-FFF2-40B4-BE49-F238E27FC236}">
                <a16:creationId xmlns:a16="http://schemas.microsoft.com/office/drawing/2014/main" id="{BB61086B-31FA-4775-B8C5-A98B3BCC64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973" y="1655704"/>
            <a:ext cx="10407766" cy="39042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106159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944F0AE-6FCC-4013-8BE2-0B4B379270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16C1333-0E04-42A1-B8B0-68C65DA688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03C127-DE69-4EAB-828E-E131CFD412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932957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26C9B7BC-F18A-4054-94B2-234E5C7B370A}"/>
              </a:ext>
            </a:extLst>
          </p:cNvPr>
          <p:cNvSpPr/>
          <p:nvPr/>
        </p:nvSpPr>
        <p:spPr>
          <a:xfrm>
            <a:off x="696685" y="690466"/>
            <a:ext cx="8391331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dirty="0"/>
              <a:t>2</a:t>
            </a:r>
            <a:r>
              <a:rPr lang="zh-CN" altLang="zh-CN" sz="2400" dirty="0"/>
              <a:t>）</a:t>
            </a:r>
          </a:p>
          <a:p>
            <a:pPr fontAlgn="ctr"/>
            <a:r>
              <a:rPr lang="en-US" altLang="zh-CN" sz="2400" dirty="0" err="1"/>
              <a:t>对阶</a:t>
            </a:r>
            <a:endParaRPr lang="en-US" altLang="zh-CN" sz="2400" dirty="0"/>
          </a:p>
          <a:p>
            <a:r>
              <a:rPr lang="x-none" altLang="zh-CN" sz="2400" dirty="0"/>
              <a:t>X </a:t>
            </a:r>
            <a:r>
              <a:rPr lang="zh-CN" altLang="zh-CN" sz="2400" dirty="0"/>
              <a:t>阶码增大</a:t>
            </a:r>
            <a:r>
              <a:rPr lang="en-US" altLang="zh-CN" sz="2400" dirty="0"/>
              <a:t>3</a:t>
            </a:r>
            <a:endParaRPr lang="zh-CN" altLang="zh-CN" sz="2400" dirty="0"/>
          </a:p>
          <a:p>
            <a:r>
              <a:rPr lang="x-none" altLang="zh-CN" sz="2400" dirty="0"/>
              <a:t>[x]</a:t>
            </a:r>
            <a:r>
              <a:rPr lang="zh-CN" altLang="zh-CN" sz="2400" dirty="0"/>
              <a:t>浮点</a:t>
            </a:r>
            <a:r>
              <a:rPr lang="en-US" altLang="zh-CN" sz="2400" dirty="0"/>
              <a:t> = </a:t>
            </a:r>
            <a:r>
              <a:rPr lang="x-none" altLang="zh-CN" sz="2400" dirty="0"/>
              <a:t>0,0101</a:t>
            </a:r>
            <a:r>
              <a:rPr lang="zh-CN" altLang="zh-CN" sz="2400" dirty="0"/>
              <a:t>；</a:t>
            </a:r>
            <a:r>
              <a:rPr lang="en-US" altLang="zh-CN" sz="2400" dirty="0"/>
              <a:t> 1.</a:t>
            </a:r>
            <a:r>
              <a:rPr lang="en-US" altLang="zh-CN" sz="2400" b="1" dirty="0"/>
              <a:t>111</a:t>
            </a:r>
            <a:r>
              <a:rPr lang="en-US" altLang="zh-CN" sz="2400" dirty="0"/>
              <a:t>0100101</a:t>
            </a:r>
            <a:r>
              <a:rPr lang="zh-CN" altLang="zh-CN" sz="2400" dirty="0"/>
              <a:t>；</a:t>
            </a:r>
          </a:p>
          <a:p>
            <a:pPr fontAlgn="ctr"/>
            <a:r>
              <a:rPr lang="zh-CN" altLang="zh-CN" sz="2400" dirty="0"/>
              <a:t>尾数相加</a:t>
            </a:r>
          </a:p>
          <a:p>
            <a:r>
              <a:rPr lang="en-US" altLang="zh-CN" sz="2400" dirty="0"/>
              <a:t>   11.1110100</a:t>
            </a:r>
            <a:r>
              <a:rPr lang="x-none" altLang="zh-CN" sz="2400" dirty="0"/>
              <a:t>(</a:t>
            </a:r>
            <a:r>
              <a:rPr lang="en-US" altLang="zh-CN" sz="2400" dirty="0"/>
              <a:t>101</a:t>
            </a:r>
            <a:r>
              <a:rPr lang="x-none" altLang="zh-CN" sz="2400" dirty="0"/>
              <a:t>)</a:t>
            </a:r>
            <a:endParaRPr lang="zh-CN" altLang="zh-CN" sz="2400" dirty="0"/>
          </a:p>
          <a:p>
            <a:r>
              <a:rPr lang="en-US" altLang="zh-CN" sz="2400" dirty="0"/>
              <a:t>+ 00.0101100</a:t>
            </a:r>
          </a:p>
          <a:p>
            <a:r>
              <a:rPr lang="en-US" altLang="zh-CN" sz="2400" dirty="0"/>
              <a:t>--------------------------</a:t>
            </a:r>
          </a:p>
          <a:p>
            <a:r>
              <a:rPr lang="en-US" altLang="zh-CN" sz="2400" dirty="0"/>
              <a:t>   00.0100000</a:t>
            </a:r>
            <a:r>
              <a:rPr lang="x-none" altLang="zh-CN" sz="2400" dirty="0"/>
              <a:t>(101)</a:t>
            </a:r>
            <a:endParaRPr lang="zh-CN" altLang="zh-CN" sz="2400" dirty="0"/>
          </a:p>
          <a:p>
            <a:pPr fontAlgn="ctr"/>
            <a:r>
              <a:rPr lang="zh-CN" altLang="zh-CN" sz="2400" dirty="0"/>
              <a:t>结果规格化</a:t>
            </a:r>
          </a:p>
          <a:p>
            <a:r>
              <a:rPr lang="zh-CN" altLang="zh-CN" sz="2400" dirty="0"/>
              <a:t>左规一位</a:t>
            </a:r>
          </a:p>
          <a:p>
            <a:r>
              <a:rPr lang="zh-CN" altLang="zh-CN" sz="2400" dirty="0"/>
              <a:t>尾数：</a:t>
            </a:r>
            <a:r>
              <a:rPr lang="en-US" altLang="zh-CN" sz="2400" dirty="0"/>
              <a:t>00.1000001</a:t>
            </a:r>
            <a:r>
              <a:rPr lang="x-none" altLang="zh-CN" sz="2400" dirty="0"/>
              <a:t>(01)</a:t>
            </a:r>
            <a:endParaRPr lang="zh-CN" altLang="zh-CN" sz="2400" dirty="0"/>
          </a:p>
          <a:p>
            <a:r>
              <a:rPr lang="zh-CN" altLang="zh-CN" sz="2400" dirty="0"/>
              <a:t>阶码：</a:t>
            </a:r>
            <a:r>
              <a:rPr lang="en-US" altLang="zh-CN" sz="2400" dirty="0"/>
              <a:t>0,0100</a:t>
            </a:r>
            <a:endParaRPr lang="zh-CN" altLang="zh-CN" sz="2400" dirty="0"/>
          </a:p>
          <a:p>
            <a:pPr fontAlgn="ctr"/>
            <a:r>
              <a:rPr lang="en-US" altLang="zh-CN" sz="2400" dirty="0" err="1"/>
              <a:t>舍入</a:t>
            </a:r>
            <a:r>
              <a:rPr lang="zh-CN" altLang="zh-CN" sz="2400" dirty="0"/>
              <a:t>（</a:t>
            </a:r>
            <a:r>
              <a:rPr lang="en-US" altLang="zh-CN" sz="2400" dirty="0"/>
              <a:t>0</a:t>
            </a:r>
            <a:r>
              <a:rPr lang="x-none" altLang="zh-CN" sz="2400" dirty="0"/>
              <a:t>舍1入法</a:t>
            </a:r>
            <a:r>
              <a:rPr lang="zh-CN" altLang="zh-CN" sz="2400" dirty="0"/>
              <a:t>）</a:t>
            </a:r>
          </a:p>
          <a:p>
            <a:r>
              <a:rPr lang="x-none" altLang="zh-CN" sz="2400" dirty="0"/>
              <a:t>[X+Y]</a:t>
            </a:r>
            <a:r>
              <a:rPr lang="zh-CN" altLang="zh-CN" sz="2400" dirty="0"/>
              <a:t>浮</a:t>
            </a:r>
            <a:r>
              <a:rPr lang="en-US" altLang="zh-CN" sz="2400" dirty="0"/>
              <a:t> = 0.0100</a:t>
            </a:r>
            <a:r>
              <a:rPr lang="zh-CN" altLang="zh-CN" sz="2400" dirty="0"/>
              <a:t>；</a:t>
            </a:r>
            <a:r>
              <a:rPr lang="en-US" altLang="zh-CN" sz="2400" dirty="0"/>
              <a:t>0.100 0001</a:t>
            </a:r>
            <a:endParaRPr lang="zh-CN" altLang="zh-CN" sz="2400" dirty="0"/>
          </a:p>
        </p:txBody>
      </p:sp>
      <p:pic>
        <p:nvPicPr>
          <p:cNvPr id="5" name="Picture 2" descr="20 本 题 共 14 分 ） 设 浮 点 数 的 格 式 为 ： 阶 码 5 位 ， 包 含 一 位 符 号 位 ， 尾 数 的 、 &#10;， 阶 码 和 尾 数 均 用 补 码 表 示 ， 排 列 顺 序 为 ： &#10;阶 符 0 位 ） 阶 码 （ 4 位 ） 数 符 0 位 ） 尾 数 （ 7 位 ） &#10;(I) （ 本 小 题 4 分 ） 假 设 (x) &#10;10 ： 一 23 / 256 ， 则 按 上 述 浮 点 数 的 格 式 ； 写 &#10;出 x 的 规 格 化 浮 点 数 表 示 形 式 ； &#10;（ 2 ） （ ， 本 小 题 10 分 ） &#10;没 [ X]ü ： 0 、 0m0 L01001m ， [ Y 狺 ： 0 ， 0101 0 ， 010 11000 &#10;用 浮 点 数 汁 算 [ x + ， 请 写 出 每 一 步 计 算 过 程 。 ">
            <a:extLst>
              <a:ext uri="{FF2B5EF4-FFF2-40B4-BE49-F238E27FC236}">
                <a16:creationId xmlns:a16="http://schemas.microsoft.com/office/drawing/2014/main" id="{BD26FEF6-E217-41B6-81FE-D05D5A6E0D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5334" y="298580"/>
            <a:ext cx="7300223" cy="2738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416910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E3C9713-C2F1-44A7-BB89-E2A617D272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506200" cy="6858000"/>
          </a:xfrm>
        </p:spPr>
        <p:txBody>
          <a:bodyPr>
            <a:normAutofit/>
          </a:bodyPr>
          <a:lstStyle/>
          <a:p>
            <a:pPr fontAlgn="ctr"/>
            <a:endParaRPr lang="en-US" altLang="zh-CN" dirty="0"/>
          </a:p>
          <a:p>
            <a:pPr fontAlgn="ctr"/>
            <a:endParaRPr lang="en-US" altLang="zh-CN" dirty="0"/>
          </a:p>
          <a:p>
            <a:pPr fontAlgn="ctr"/>
            <a:endParaRPr lang="en-US" altLang="zh-CN" dirty="0"/>
          </a:p>
          <a:p>
            <a:pPr fontAlgn="ctr"/>
            <a:endParaRPr lang="en-US" altLang="zh-CN" dirty="0"/>
          </a:p>
          <a:p>
            <a:pPr fontAlgn="ctr"/>
            <a:endParaRPr lang="en-US" altLang="zh-CN" dirty="0"/>
          </a:p>
          <a:p>
            <a:pPr fontAlgn="ctr"/>
            <a:r>
              <a:rPr lang="zh-CN" altLang="zh-CN" dirty="0"/>
              <a:t>写出原码</a:t>
            </a:r>
            <a:r>
              <a:rPr lang="en-US" altLang="zh-CN" dirty="0"/>
              <a:t>    </a:t>
            </a:r>
            <a:r>
              <a:rPr lang="x-none" altLang="zh-CN" dirty="0"/>
              <a:t>[x]</a:t>
            </a:r>
            <a:r>
              <a:rPr lang="zh-CN" altLang="zh-CN" dirty="0"/>
              <a:t>原码</a:t>
            </a:r>
            <a:r>
              <a:rPr lang="en-US" altLang="zh-CN" dirty="0"/>
              <a:t> = -10111 * 2 </a:t>
            </a:r>
            <a:r>
              <a:rPr lang="x-none" altLang="zh-CN" dirty="0"/>
              <a:t>^(-8)</a:t>
            </a:r>
            <a:endParaRPr lang="zh-CN" altLang="zh-CN" dirty="0"/>
          </a:p>
          <a:p>
            <a:pPr fontAlgn="ctr"/>
            <a:r>
              <a:rPr lang="zh-CN" altLang="zh-CN" dirty="0"/>
              <a:t>写出小数的原码</a:t>
            </a:r>
            <a:r>
              <a:rPr lang="en-US" altLang="zh-CN" dirty="0"/>
              <a:t>  </a:t>
            </a:r>
            <a:r>
              <a:rPr lang="x-none" altLang="zh-CN" dirty="0"/>
              <a:t>[x]</a:t>
            </a:r>
            <a:r>
              <a:rPr lang="zh-CN" altLang="zh-CN" dirty="0"/>
              <a:t>原码</a:t>
            </a:r>
            <a:r>
              <a:rPr lang="en-US" altLang="zh-CN" dirty="0"/>
              <a:t> = -0.10111 * 2</a:t>
            </a:r>
            <a:r>
              <a:rPr lang="x-none" altLang="zh-CN" dirty="0"/>
              <a:t>^(-3)</a:t>
            </a:r>
            <a:endParaRPr lang="zh-CN" altLang="zh-CN" dirty="0"/>
          </a:p>
          <a:p>
            <a:pPr fontAlgn="ctr"/>
            <a:r>
              <a:rPr lang="zh-CN" altLang="zh-CN" dirty="0"/>
              <a:t>写出阶数原码</a:t>
            </a:r>
            <a:r>
              <a:rPr lang="en-US" altLang="zh-CN" dirty="0"/>
              <a:t>     </a:t>
            </a:r>
            <a:r>
              <a:rPr lang="x-none" altLang="zh-CN" dirty="0"/>
              <a:t>[x]</a:t>
            </a:r>
            <a:r>
              <a:rPr lang="zh-CN" altLang="zh-CN" dirty="0"/>
              <a:t>阶数原码</a:t>
            </a:r>
            <a:r>
              <a:rPr lang="en-US" altLang="zh-CN" dirty="0"/>
              <a:t> = 1,0011</a:t>
            </a:r>
            <a:endParaRPr lang="zh-CN" altLang="zh-CN" dirty="0"/>
          </a:p>
          <a:p>
            <a:pPr fontAlgn="ctr"/>
            <a:r>
              <a:rPr lang="zh-CN" altLang="zh-CN" dirty="0"/>
              <a:t>写出尾数补码</a:t>
            </a:r>
            <a:r>
              <a:rPr lang="en-US" altLang="zh-CN" dirty="0"/>
              <a:t>            </a:t>
            </a:r>
            <a:r>
              <a:rPr lang="x-none" altLang="zh-CN" dirty="0"/>
              <a:t>[x]</a:t>
            </a:r>
            <a:r>
              <a:rPr lang="zh-CN" altLang="zh-CN" dirty="0"/>
              <a:t>尾数补码</a:t>
            </a:r>
            <a:r>
              <a:rPr lang="en-US" altLang="zh-CN" dirty="0"/>
              <a:t> = 1.01001  </a:t>
            </a:r>
            <a:r>
              <a:rPr lang="zh-CN" altLang="zh-CN" dirty="0"/>
              <a:t>刚好符合规格数的格式</a:t>
            </a:r>
          </a:p>
          <a:p>
            <a:pPr fontAlgn="ctr"/>
            <a:r>
              <a:rPr lang="zh-CN" altLang="zh-CN" dirty="0"/>
              <a:t>写出阶数补码</a:t>
            </a:r>
            <a:r>
              <a:rPr lang="en-US" altLang="zh-CN" dirty="0"/>
              <a:t>            </a:t>
            </a:r>
            <a:r>
              <a:rPr lang="x-none" altLang="zh-CN" dirty="0"/>
              <a:t>[x]</a:t>
            </a:r>
            <a:r>
              <a:rPr lang="zh-CN" altLang="zh-CN" dirty="0"/>
              <a:t>阶数补码</a:t>
            </a:r>
            <a:r>
              <a:rPr lang="en-US" altLang="zh-CN" dirty="0"/>
              <a:t> = 1,1101</a:t>
            </a:r>
            <a:endParaRPr lang="zh-CN" altLang="zh-CN" dirty="0"/>
          </a:p>
          <a:p>
            <a:pPr fontAlgn="ctr"/>
            <a:r>
              <a:rPr lang="zh-CN" altLang="zh-CN" dirty="0"/>
              <a:t>写出规格化的表达式</a:t>
            </a:r>
            <a:r>
              <a:rPr lang="en-US" altLang="zh-CN" dirty="0"/>
              <a:t>  </a:t>
            </a:r>
            <a:r>
              <a:rPr lang="x-none" altLang="zh-CN" dirty="0"/>
              <a:t>[</a:t>
            </a:r>
            <a:r>
              <a:rPr lang="zh-CN" altLang="zh-CN" dirty="0"/>
              <a:t>X</a:t>
            </a:r>
            <a:r>
              <a:rPr lang="x-none" altLang="zh-CN" dirty="0"/>
              <a:t>]</a:t>
            </a:r>
            <a:r>
              <a:rPr lang="zh-CN" altLang="zh-CN" dirty="0"/>
              <a:t>规格化表达式</a:t>
            </a:r>
            <a:r>
              <a:rPr lang="en-US" altLang="zh-CN" dirty="0"/>
              <a:t> = 1</a:t>
            </a:r>
            <a:r>
              <a:rPr lang="zh-CN" altLang="zh-CN" dirty="0"/>
              <a:t>，</a:t>
            </a:r>
            <a:r>
              <a:rPr lang="en-US" altLang="zh-CN" dirty="0"/>
              <a:t>1101</a:t>
            </a:r>
            <a:r>
              <a:rPr lang="zh-CN" altLang="zh-CN" dirty="0"/>
              <a:t>；</a:t>
            </a:r>
            <a:r>
              <a:rPr lang="en-US" altLang="zh-CN" dirty="0"/>
              <a:t>1.0100100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82283923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85F315B-8DB3-48C5-ACEB-63FA787AAB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0944531-D326-4D3A-8FC6-54B4CD5131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1091682"/>
            <a:ext cx="10820400" cy="5127003"/>
          </a:xfrm>
        </p:spPr>
        <p:txBody>
          <a:bodyPr/>
          <a:lstStyle/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</a:p>
        </p:txBody>
      </p:sp>
      <p:pic>
        <p:nvPicPr>
          <p:cNvPr id="2050" name="Picture 2" descr="2 、 （ 本 题 14 分 ） 设 x ： 2 ． 75 ， Y= &#10;一 12 / 32 &#10;0 ） 写 出 x 和 Y 的 规 格 化 ， 设 浮 点 数 阶 码@位 （ 包 含 一 位 符 号 位 ） 用 C) &#10;表 示 ， 尾 数 6 位 （ 包 含 ． 0 符 号 位 ） 用 补 码 表 示 ， 阶 码 在 前 ， 尾 数 在 后 （ 本 &#10;小 题 4 分 ） ； &#10;（ 2 ） 用 浮 点 数 计 算 [ Yb 请 写 出 计 算 过 程 。 （ 本 小 题 10 分 ） 。 ">
            <a:extLst>
              <a:ext uri="{FF2B5EF4-FFF2-40B4-BE49-F238E27FC236}">
                <a16:creationId xmlns:a16="http://schemas.microsoft.com/office/drawing/2014/main" id="{B340C7CC-010B-4470-A512-EAED94DBC7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553" y="1880288"/>
            <a:ext cx="10820400" cy="239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5033341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B58FBF8C-8748-4AF9-93E7-DAA054ACD42B}"/>
              </a:ext>
            </a:extLst>
          </p:cNvPr>
          <p:cNvSpPr/>
          <p:nvPr/>
        </p:nvSpPr>
        <p:spPr>
          <a:xfrm>
            <a:off x="261258" y="2724538"/>
            <a:ext cx="1053426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）</a:t>
            </a:r>
          </a:p>
          <a:p>
            <a:r>
              <a:rPr lang="x-none" altLang="zh-CN" dirty="0"/>
              <a:t>[X]</a:t>
            </a:r>
            <a:r>
              <a:rPr lang="zh-CN" altLang="zh-CN" dirty="0"/>
              <a:t>原码</a:t>
            </a:r>
            <a:r>
              <a:rPr lang="en-US" altLang="zh-CN" dirty="0"/>
              <a:t> = 10.11</a:t>
            </a:r>
            <a:endParaRPr lang="zh-CN" altLang="zh-CN" dirty="0"/>
          </a:p>
          <a:p>
            <a:r>
              <a:rPr lang="en-US" altLang="zh-CN" dirty="0"/>
              <a:t>    = 0.1011 * </a:t>
            </a:r>
            <a:r>
              <a:rPr lang="x-none" altLang="zh-CN" dirty="0"/>
              <a:t>2^(2)</a:t>
            </a:r>
            <a:r>
              <a:rPr lang="zh-CN" altLang="zh-CN" dirty="0"/>
              <a:t>，尾数刚好是规格化数</a:t>
            </a:r>
          </a:p>
          <a:p>
            <a:r>
              <a:rPr lang="x-none" altLang="zh-CN" dirty="0"/>
              <a:t>[</a:t>
            </a:r>
            <a:r>
              <a:rPr lang="zh-CN" altLang="zh-CN" dirty="0"/>
              <a:t>X</a:t>
            </a:r>
            <a:r>
              <a:rPr lang="x-none" altLang="zh-CN" dirty="0"/>
              <a:t>]</a:t>
            </a:r>
            <a:r>
              <a:rPr lang="zh-CN" altLang="zh-CN" dirty="0"/>
              <a:t>阶码</a:t>
            </a:r>
            <a:r>
              <a:rPr lang="zh-CN" altLang="en-US" dirty="0"/>
              <a:t>原码</a:t>
            </a:r>
            <a:r>
              <a:rPr lang="en-US" altLang="zh-CN" dirty="0"/>
              <a:t> = 0,00010 </a:t>
            </a:r>
            <a:endParaRPr lang="zh-CN" altLang="zh-CN" dirty="0"/>
          </a:p>
          <a:p>
            <a:r>
              <a:rPr lang="x-none" altLang="zh-CN" dirty="0"/>
              <a:t>[X]</a:t>
            </a:r>
            <a:r>
              <a:rPr lang="zh-CN" altLang="zh-CN" dirty="0"/>
              <a:t>阶码移码</a:t>
            </a:r>
            <a:r>
              <a:rPr lang="en-US" altLang="zh-CN" dirty="0"/>
              <a:t> = 1,00010</a:t>
            </a:r>
            <a:r>
              <a:rPr lang="zh-CN" altLang="zh-CN" dirty="0"/>
              <a:t>；</a:t>
            </a:r>
          </a:p>
          <a:p>
            <a:r>
              <a:rPr lang="x-none" altLang="zh-CN" dirty="0">
                <a:solidFill>
                  <a:srgbClr val="FF0000"/>
                </a:solidFill>
              </a:rPr>
              <a:t>[X]</a:t>
            </a:r>
            <a:r>
              <a:rPr lang="zh-CN" altLang="zh-CN" dirty="0">
                <a:solidFill>
                  <a:srgbClr val="FF0000"/>
                </a:solidFill>
              </a:rPr>
              <a:t>尾数</a:t>
            </a:r>
            <a:r>
              <a:rPr lang="zh-CN" altLang="en-US" dirty="0">
                <a:solidFill>
                  <a:srgbClr val="FF0000"/>
                </a:solidFill>
              </a:rPr>
              <a:t>原码</a:t>
            </a:r>
            <a:r>
              <a:rPr lang="en-US" altLang="zh-CN" dirty="0">
                <a:solidFill>
                  <a:srgbClr val="FF0000"/>
                </a:solidFill>
              </a:rPr>
              <a:t>  = 0.10110 = </a:t>
            </a:r>
            <a:r>
              <a:rPr lang="x-none" altLang="zh-CN" dirty="0">
                <a:solidFill>
                  <a:srgbClr val="FF0000"/>
                </a:solidFill>
              </a:rPr>
              <a:t>[X]</a:t>
            </a:r>
            <a:r>
              <a:rPr lang="zh-CN" altLang="zh-CN" dirty="0">
                <a:solidFill>
                  <a:srgbClr val="FF0000"/>
                </a:solidFill>
              </a:rPr>
              <a:t>尾数</a:t>
            </a:r>
            <a:r>
              <a:rPr lang="zh-CN" altLang="en-US" dirty="0">
                <a:solidFill>
                  <a:srgbClr val="FF0000"/>
                </a:solidFill>
              </a:rPr>
              <a:t>补码   </a:t>
            </a:r>
            <a:endParaRPr lang="en-US" altLang="zh-CN" dirty="0">
              <a:solidFill>
                <a:srgbClr val="FF0000"/>
              </a:solidFill>
            </a:endParaRPr>
          </a:p>
          <a:p>
            <a:r>
              <a:rPr lang="x-none" altLang="zh-CN" dirty="0"/>
              <a:t>[X]</a:t>
            </a:r>
            <a:r>
              <a:rPr lang="zh-CN" altLang="zh-CN" dirty="0"/>
              <a:t>规格化数</a:t>
            </a:r>
            <a:r>
              <a:rPr lang="en-US" altLang="zh-CN" dirty="0"/>
              <a:t> =</a:t>
            </a:r>
            <a:r>
              <a:rPr lang="en-US" altLang="zh-CN" b="1" dirty="0"/>
              <a:t> </a:t>
            </a:r>
            <a:r>
              <a:rPr lang="x-none" altLang="zh-CN" b="1" dirty="0"/>
              <a:t>1</a:t>
            </a:r>
            <a:r>
              <a:rPr lang="zh-CN" altLang="zh-CN" b="1" dirty="0"/>
              <a:t>，</a:t>
            </a:r>
            <a:r>
              <a:rPr lang="en-US" altLang="zh-CN" b="1" dirty="0"/>
              <a:t>00010</a:t>
            </a:r>
            <a:r>
              <a:rPr lang="zh-CN" altLang="zh-CN" dirty="0"/>
              <a:t>；</a:t>
            </a:r>
            <a:r>
              <a:rPr lang="en-US" altLang="zh-CN" dirty="0"/>
              <a:t>0.10110</a:t>
            </a:r>
            <a:endParaRPr lang="zh-CN" altLang="zh-CN" dirty="0"/>
          </a:p>
          <a:p>
            <a:r>
              <a:rPr lang="x-none" altLang="zh-CN" dirty="0"/>
              <a:t> </a:t>
            </a:r>
          </a:p>
          <a:p>
            <a:r>
              <a:rPr lang="x-none" altLang="zh-CN" dirty="0"/>
              <a:t>[Y]</a:t>
            </a:r>
            <a:r>
              <a:rPr lang="zh-CN" altLang="zh-CN" dirty="0"/>
              <a:t>原码</a:t>
            </a:r>
            <a:r>
              <a:rPr lang="en-US" altLang="zh-CN" dirty="0"/>
              <a:t> = -1100 * 2</a:t>
            </a:r>
            <a:r>
              <a:rPr lang="x-none" altLang="zh-CN" dirty="0"/>
              <a:t>^-5;</a:t>
            </a:r>
            <a:r>
              <a:rPr lang="en-US" altLang="zh-CN" dirty="0"/>
              <a:t>(</a:t>
            </a:r>
            <a:r>
              <a:rPr lang="zh-CN" altLang="en-US" dirty="0"/>
              <a:t>真值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x-none" altLang="zh-CN" dirty="0"/>
              <a:t>                = 1.11000 * 2^-1;</a:t>
            </a:r>
            <a:r>
              <a:rPr lang="en-US" altLang="zh-CN" dirty="0"/>
              <a:t>(</a:t>
            </a:r>
            <a:r>
              <a:rPr lang="zh-CN" altLang="en-US" dirty="0"/>
              <a:t>原码</a:t>
            </a:r>
            <a:r>
              <a:rPr lang="en-US" altLang="zh-CN" dirty="0"/>
              <a:t>)</a:t>
            </a:r>
            <a:endParaRPr lang="x-none" altLang="zh-CN" dirty="0"/>
          </a:p>
          <a:p>
            <a:r>
              <a:rPr lang="x-none" altLang="zh-CN" dirty="0"/>
              <a:t>[Y]</a:t>
            </a:r>
            <a:r>
              <a:rPr lang="zh-CN" altLang="en-US" dirty="0"/>
              <a:t>尾数</a:t>
            </a:r>
            <a:r>
              <a:rPr lang="zh-CN" altLang="zh-CN" dirty="0"/>
              <a:t>补码</a:t>
            </a:r>
            <a:r>
              <a:rPr lang="en-US" altLang="zh-CN" dirty="0"/>
              <a:t> = 1.01000     </a:t>
            </a:r>
            <a:r>
              <a:rPr lang="zh-CN" altLang="zh-CN" dirty="0"/>
              <a:t>尾数刚好满足规格化数</a:t>
            </a:r>
          </a:p>
          <a:p>
            <a:r>
              <a:rPr lang="x-none" altLang="zh-CN" dirty="0"/>
              <a:t>[Y]</a:t>
            </a:r>
            <a:r>
              <a:rPr lang="zh-CN" altLang="zh-CN" dirty="0"/>
              <a:t>阶码补码</a:t>
            </a:r>
            <a:r>
              <a:rPr lang="en-US" altLang="zh-CN" dirty="0"/>
              <a:t> = 1,11111   -1</a:t>
            </a:r>
            <a:r>
              <a:rPr lang="zh-CN" altLang="en-US" dirty="0"/>
              <a:t>的补码   </a:t>
            </a:r>
            <a:r>
              <a:rPr lang="en-US" altLang="zh-CN" dirty="0"/>
              <a:t>1,00001(</a:t>
            </a:r>
            <a:r>
              <a:rPr lang="zh-CN" altLang="en-US" dirty="0"/>
              <a:t>原码</a:t>
            </a:r>
            <a:r>
              <a:rPr lang="en-US" altLang="zh-CN" dirty="0"/>
              <a:t>) 1,11111(</a:t>
            </a:r>
            <a:r>
              <a:rPr lang="zh-CN" altLang="en-US" dirty="0"/>
              <a:t>补码</a:t>
            </a:r>
            <a:r>
              <a:rPr lang="en-US" altLang="zh-CN" dirty="0"/>
              <a:t>)</a:t>
            </a:r>
            <a:endParaRPr lang="zh-CN" altLang="zh-CN" dirty="0"/>
          </a:p>
          <a:p>
            <a:r>
              <a:rPr lang="en-US" altLang="zh-CN" dirty="0"/>
              <a:t>[Y]</a:t>
            </a:r>
            <a:r>
              <a:rPr lang="zh-CN" altLang="zh-CN" dirty="0"/>
              <a:t>阶码移码</a:t>
            </a:r>
            <a:r>
              <a:rPr lang="en-US" altLang="zh-CN" dirty="0"/>
              <a:t> </a:t>
            </a:r>
            <a:r>
              <a:rPr lang="x-none" altLang="zh-CN" dirty="0"/>
              <a:t>=  0,11111</a:t>
            </a:r>
            <a:endParaRPr lang="zh-CN" altLang="zh-CN" dirty="0"/>
          </a:p>
          <a:p>
            <a:r>
              <a:rPr lang="x-none" altLang="zh-CN" dirty="0"/>
              <a:t>[Y]</a:t>
            </a:r>
            <a:r>
              <a:rPr lang="zh-CN" altLang="zh-CN" dirty="0"/>
              <a:t>规格化数</a:t>
            </a:r>
            <a:r>
              <a:rPr lang="en-US" altLang="zh-CN" dirty="0"/>
              <a:t> </a:t>
            </a:r>
            <a:r>
              <a:rPr lang="x-none" altLang="zh-CN" dirty="0"/>
              <a:t>= 0,11111;1.01000;</a:t>
            </a:r>
            <a:endParaRPr lang="zh-CN" altLang="zh-CN" dirty="0"/>
          </a:p>
        </p:txBody>
      </p:sp>
      <p:pic>
        <p:nvPicPr>
          <p:cNvPr id="5" name="Picture 2" descr="2 、 （ 本 题 14 分 ） 设 x ： 2 ． 75 ， Y= &#10;一 12 / 32 &#10;0 ） 写 出 x 和 Y 的 规 格 化 ， 设 浮 点 数 阶 码@位 （ 包 含 一 位 符 号 位 ） 用 C) &#10;表 示 ， 尾 数 6 位 （ 包 含 ． 0 符 号 位 ） 用 补 码 表 示 ， 阶 码 在 前 ， 尾 数 在 后 （ 本 &#10;小 题 4 分 ） ； &#10;（ 2 ） 用 浮 点 数 计 算 [ Yb 请 写 出 计 算 过 程 。 （ 本 小 题 10 分 ） 。 ">
            <a:extLst>
              <a:ext uri="{FF2B5EF4-FFF2-40B4-BE49-F238E27FC236}">
                <a16:creationId xmlns:a16="http://schemas.microsoft.com/office/drawing/2014/main" id="{CA30A824-6243-4DFF-8DE6-A481794ED3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90" y="32515"/>
            <a:ext cx="10820400" cy="2399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55793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800327B-449C-4043-A7A7-B2AB723958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51927" y="2090058"/>
            <a:ext cx="10218186" cy="4450702"/>
          </a:xfrm>
        </p:spPr>
        <p:txBody>
          <a:bodyPr>
            <a:normAutofit fontScale="70000" lnSpcReduction="20000"/>
          </a:bodyPr>
          <a:lstStyle/>
          <a:p>
            <a:r>
              <a:rPr lang="x-none" altLang="zh-CN" dirty="0"/>
              <a:t>2)</a:t>
            </a:r>
            <a:r>
              <a:rPr lang="en-US" altLang="zh-CN" dirty="0"/>
              <a:t>  </a:t>
            </a:r>
            <a:r>
              <a:rPr lang="zh-CN" altLang="en-US" dirty="0"/>
              <a:t>有一个公式 </a:t>
            </a:r>
            <a:r>
              <a:rPr lang="en-US" altLang="zh-CN" b="1" dirty="0"/>
              <a:t>[X-Y]</a:t>
            </a:r>
            <a:r>
              <a:rPr lang="zh-CN" altLang="en-US" b="1" dirty="0"/>
              <a:t>补 </a:t>
            </a:r>
            <a:r>
              <a:rPr lang="en-US" altLang="zh-CN" b="1" dirty="0"/>
              <a:t>= [X]</a:t>
            </a:r>
            <a:r>
              <a:rPr lang="zh-CN" altLang="en-US" b="1" dirty="0"/>
              <a:t>补 </a:t>
            </a:r>
            <a:r>
              <a:rPr lang="en-US" altLang="zh-CN" b="1" dirty="0"/>
              <a:t>+ [-Y]</a:t>
            </a:r>
            <a:r>
              <a:rPr lang="zh-CN" altLang="en-US" b="1" dirty="0"/>
              <a:t>补</a:t>
            </a:r>
            <a:endParaRPr lang="x-none" altLang="zh-CN" b="1" dirty="0"/>
          </a:p>
          <a:p>
            <a:pPr fontAlgn="ctr"/>
            <a:r>
              <a:rPr lang="zh-CN" altLang="zh-CN" dirty="0"/>
              <a:t>对阶</a:t>
            </a:r>
            <a:r>
              <a:rPr lang="en-US" altLang="zh-CN" dirty="0"/>
              <a:t>   </a:t>
            </a:r>
            <a:r>
              <a:rPr lang="x-none" altLang="zh-CN" dirty="0"/>
              <a:t>[X]</a:t>
            </a:r>
            <a:r>
              <a:rPr lang="zh-CN" altLang="zh-CN" dirty="0"/>
              <a:t>规格化数</a:t>
            </a:r>
            <a:r>
              <a:rPr lang="en-US" altLang="zh-CN" dirty="0"/>
              <a:t> =</a:t>
            </a:r>
            <a:r>
              <a:rPr lang="en-US" altLang="zh-CN" b="1" dirty="0"/>
              <a:t> </a:t>
            </a:r>
            <a:r>
              <a:rPr lang="x-none" altLang="zh-CN" b="1" dirty="0"/>
              <a:t>1</a:t>
            </a:r>
            <a:r>
              <a:rPr lang="zh-CN" altLang="zh-CN" b="1" dirty="0"/>
              <a:t>，</a:t>
            </a:r>
            <a:r>
              <a:rPr lang="en-US" altLang="zh-CN" b="1" dirty="0"/>
              <a:t>00010</a:t>
            </a:r>
            <a:r>
              <a:rPr lang="zh-CN" altLang="zh-CN" dirty="0"/>
              <a:t>；</a:t>
            </a:r>
            <a:r>
              <a:rPr lang="en-US" altLang="zh-CN" dirty="0"/>
              <a:t>0.10110  </a:t>
            </a:r>
            <a:r>
              <a:rPr lang="x-none" altLang="zh-CN" dirty="0"/>
              <a:t>[Y]</a:t>
            </a:r>
            <a:r>
              <a:rPr lang="zh-CN" altLang="zh-CN" dirty="0"/>
              <a:t>规格化数</a:t>
            </a:r>
            <a:r>
              <a:rPr lang="en-US" altLang="zh-CN" dirty="0"/>
              <a:t> </a:t>
            </a:r>
            <a:r>
              <a:rPr lang="x-none" altLang="zh-CN" dirty="0"/>
              <a:t>= 0,11111;</a:t>
            </a:r>
            <a:r>
              <a:rPr lang="x-none" altLang="zh-CN" b="1" dirty="0">
                <a:solidFill>
                  <a:srgbClr val="FF0000"/>
                </a:solidFill>
              </a:rPr>
              <a:t>1.01000</a:t>
            </a:r>
            <a:r>
              <a:rPr lang="x-none" altLang="zh-CN" dirty="0"/>
              <a:t>;</a:t>
            </a:r>
            <a:endParaRPr lang="zh-CN" altLang="zh-CN" dirty="0"/>
          </a:p>
          <a:p>
            <a:r>
              <a:rPr lang="en-US" altLang="zh-CN" dirty="0"/>
              <a:t>Y</a:t>
            </a:r>
            <a:r>
              <a:rPr lang="zh-CN" altLang="zh-CN" dirty="0"/>
              <a:t>阶码扩大</a:t>
            </a:r>
            <a:r>
              <a:rPr lang="en-US" altLang="zh-CN" dirty="0"/>
              <a:t>3</a:t>
            </a:r>
            <a:r>
              <a:rPr lang="zh-CN" altLang="zh-CN" dirty="0"/>
              <a:t>位子</a:t>
            </a:r>
            <a:r>
              <a:rPr lang="en-US" altLang="zh-CN" dirty="0"/>
              <a:t> </a:t>
            </a:r>
            <a:r>
              <a:rPr lang="x-none" altLang="zh-CN" dirty="0"/>
              <a:t>[Y]</a:t>
            </a:r>
            <a:r>
              <a:rPr lang="zh-CN" altLang="zh-CN" dirty="0"/>
              <a:t>阶码移码</a:t>
            </a:r>
            <a:r>
              <a:rPr lang="en-US" altLang="zh-CN" dirty="0"/>
              <a:t> = </a:t>
            </a:r>
            <a:r>
              <a:rPr lang="en-US" altLang="zh-CN" b="1" dirty="0"/>
              <a:t>1,00010</a:t>
            </a:r>
            <a:endParaRPr lang="zh-CN" altLang="zh-CN" b="1" dirty="0"/>
          </a:p>
          <a:p>
            <a:pPr fontAlgn="ctr"/>
            <a:r>
              <a:rPr lang="zh-CN" altLang="zh-CN" dirty="0"/>
              <a:t>尾数相加</a:t>
            </a:r>
          </a:p>
          <a:p>
            <a:r>
              <a:rPr lang="x-none" altLang="zh-CN" dirty="0"/>
              <a:t>[Y]</a:t>
            </a:r>
            <a:r>
              <a:rPr lang="zh-CN" altLang="zh-CN" dirty="0"/>
              <a:t>尾数</a:t>
            </a:r>
            <a:r>
              <a:rPr lang="zh-CN" altLang="en-US" dirty="0"/>
              <a:t>补码</a:t>
            </a:r>
            <a:r>
              <a:rPr lang="en-US" altLang="zh-CN" dirty="0"/>
              <a:t> 1.</a:t>
            </a:r>
            <a:r>
              <a:rPr lang="en-US" altLang="zh-CN" b="1" dirty="0"/>
              <a:t>111</a:t>
            </a:r>
            <a:r>
              <a:rPr lang="en-US" altLang="zh-CN" dirty="0"/>
              <a:t>01</a:t>
            </a:r>
            <a:r>
              <a:rPr lang="x-none" altLang="zh-CN" dirty="0"/>
              <a:t>(</a:t>
            </a:r>
            <a:r>
              <a:rPr lang="en-US" altLang="zh-CN" dirty="0">
                <a:solidFill>
                  <a:srgbClr val="FF0000"/>
                </a:solidFill>
              </a:rPr>
              <a:t>000</a:t>
            </a:r>
            <a:r>
              <a:rPr lang="x-none" altLang="zh-CN" dirty="0"/>
              <a:t>)</a:t>
            </a:r>
            <a:endParaRPr lang="zh-CN" altLang="zh-CN" dirty="0"/>
          </a:p>
          <a:p>
            <a:r>
              <a:rPr lang="x-none" altLang="zh-CN" dirty="0"/>
              <a:t>[-Y]</a:t>
            </a:r>
            <a:r>
              <a:rPr lang="zh-CN" altLang="zh-CN" dirty="0"/>
              <a:t>尾数</a:t>
            </a:r>
            <a:r>
              <a:rPr lang="zh-CN" altLang="en-US" dirty="0"/>
              <a:t>补码</a:t>
            </a:r>
            <a:r>
              <a:rPr lang="en-US" altLang="zh-CN" dirty="0"/>
              <a:t>0.00011</a:t>
            </a:r>
            <a:r>
              <a:rPr lang="x-none" altLang="zh-CN" dirty="0"/>
              <a:t>(</a:t>
            </a:r>
            <a:r>
              <a:rPr lang="en-US" altLang="zh-CN" dirty="0"/>
              <a:t>000</a:t>
            </a:r>
            <a:r>
              <a:rPr lang="x-none" altLang="zh-CN" dirty="0"/>
              <a:t>)</a:t>
            </a:r>
            <a:r>
              <a:rPr lang="en-US" altLang="zh-CN" dirty="0"/>
              <a:t> </a:t>
            </a:r>
            <a:endParaRPr lang="zh-CN" altLang="zh-CN" dirty="0"/>
          </a:p>
          <a:p>
            <a:r>
              <a:rPr lang="x-none" altLang="zh-CN" dirty="0"/>
              <a:t>   00.00011(</a:t>
            </a:r>
            <a:r>
              <a:rPr lang="en-US" altLang="zh-CN" dirty="0"/>
              <a:t>000</a:t>
            </a:r>
            <a:r>
              <a:rPr lang="x-none" altLang="zh-CN" dirty="0"/>
              <a:t>)</a:t>
            </a:r>
            <a:endParaRPr lang="zh-CN" altLang="zh-CN" dirty="0"/>
          </a:p>
          <a:p>
            <a:r>
              <a:rPr lang="x-none" altLang="zh-CN" dirty="0"/>
              <a:t>+ 00.10110</a:t>
            </a:r>
          </a:p>
          <a:p>
            <a:r>
              <a:rPr lang="x-none" altLang="zh-CN" dirty="0"/>
              <a:t>--------------------------------</a:t>
            </a:r>
          </a:p>
          <a:p>
            <a:r>
              <a:rPr lang="x-none" altLang="zh-CN" dirty="0"/>
              <a:t>   00.11001(</a:t>
            </a:r>
            <a:r>
              <a:rPr lang="en-US" altLang="zh-CN" dirty="0"/>
              <a:t>000</a:t>
            </a:r>
            <a:r>
              <a:rPr lang="x-none" altLang="zh-CN" dirty="0"/>
              <a:t>)</a:t>
            </a:r>
            <a:endParaRPr lang="zh-CN" altLang="zh-CN" dirty="0"/>
          </a:p>
          <a:p>
            <a:pPr fontAlgn="ctr"/>
            <a:r>
              <a:rPr lang="en-US" altLang="zh-CN" dirty="0" err="1"/>
              <a:t>结果规格化</a:t>
            </a:r>
            <a:endParaRPr lang="en-US" altLang="zh-CN" dirty="0"/>
          </a:p>
          <a:p>
            <a:r>
              <a:rPr lang="x-none" altLang="zh-CN" dirty="0"/>
              <a:t>[X-Y]</a:t>
            </a:r>
            <a:r>
              <a:rPr lang="zh-CN" altLang="zh-CN" dirty="0"/>
              <a:t>浮</a:t>
            </a:r>
            <a:r>
              <a:rPr lang="en-US" altLang="zh-CN" dirty="0"/>
              <a:t> = </a:t>
            </a:r>
            <a:r>
              <a:rPr lang="x-none" altLang="zh-CN" dirty="0"/>
              <a:t>1,00010;0.11001(</a:t>
            </a:r>
            <a:r>
              <a:rPr lang="en-US" altLang="zh-CN" dirty="0"/>
              <a:t>000</a:t>
            </a:r>
            <a:r>
              <a:rPr lang="x-none" altLang="zh-CN" dirty="0"/>
              <a:t>)</a:t>
            </a:r>
            <a:endParaRPr lang="zh-CN" altLang="zh-CN" dirty="0"/>
          </a:p>
          <a:p>
            <a:r>
              <a:rPr lang="zh-CN" altLang="zh-CN" dirty="0"/>
              <a:t>需要刚好是规格化数</a:t>
            </a:r>
          </a:p>
          <a:p>
            <a:pPr fontAlgn="ctr"/>
            <a:r>
              <a:rPr lang="en-US" altLang="zh-CN" dirty="0" err="1"/>
              <a:t>结果舍入</a:t>
            </a:r>
            <a:endParaRPr lang="en-US" altLang="zh-CN" dirty="0"/>
          </a:p>
          <a:p>
            <a:r>
              <a:rPr lang="x-none" altLang="zh-CN" dirty="0"/>
              <a:t>[X-Y]</a:t>
            </a:r>
            <a:r>
              <a:rPr lang="zh-CN" altLang="zh-CN" dirty="0"/>
              <a:t>浮</a:t>
            </a:r>
            <a:r>
              <a:rPr lang="en-US" altLang="zh-CN" dirty="0"/>
              <a:t> = 1,00010;0.11001</a:t>
            </a:r>
            <a:r>
              <a:rPr lang="x-none" altLang="zh-CN" dirty="0"/>
              <a:t>   (0</a:t>
            </a:r>
            <a:r>
              <a:rPr lang="zh-CN" altLang="zh-CN" dirty="0"/>
              <a:t>舍去</a:t>
            </a:r>
            <a:r>
              <a:rPr lang="en-US" altLang="zh-CN" dirty="0"/>
              <a:t>1</a:t>
            </a:r>
            <a:r>
              <a:rPr lang="zh-CN" altLang="zh-CN" dirty="0"/>
              <a:t>入法</a:t>
            </a:r>
            <a:r>
              <a:rPr lang="x-none" altLang="zh-CN" dirty="0"/>
              <a:t>)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4" name="Picture 2" descr="2 、 （ 本 题 14 分 ） 设 x ： 2 ． 75 ， Y= &#10;一 12 / 32 &#10;0 ） 写 出 x 和 Y 的 规 格 化 ， 设 浮 点 数 阶 码@位 （ 包 含 一 位 符 号 位 ） 用 C) &#10;表 示 ， 尾 数 6 位 （ 包 含 ． 0 符 号 位 ） 用 补 码 表 示 ， 阶 码 在 前 ， 尾 数 在 后 （ 本 &#10;小 题 4 分 ） ； &#10;（ 2 ） 用 浮 点 数 计 算 [ Yb 请 写 出 计 算 过 程 。 （ 本 小 题 10 分 ） 。 ">
            <a:extLst>
              <a:ext uri="{FF2B5EF4-FFF2-40B4-BE49-F238E27FC236}">
                <a16:creationId xmlns:a16="http://schemas.microsoft.com/office/drawing/2014/main" id="{C71F7FBE-AA58-454C-8F8C-3773C0D6C5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815" y="0"/>
            <a:ext cx="8985797" cy="19929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0620877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39417C-9E51-4FB8-A25B-EA9A5EEEA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pic>
        <p:nvPicPr>
          <p:cNvPr id="3074" name="Picture 2" descr="四 、 计 算 ( 本 、 大 共 2 小 題 , 每 小 題 分 , 本 大 共 , 2 分 ) &#10;某 一 汁 机 , 浮 点 数 为 位 , 格 式 为 , 砎 码 5 包 一 位 符 号 位 , &#10;丩 爭 码 示 : 尾 7 位 , 包 含 一 位 数 用 补 码 表 示 , 列 序 为 : &#10;符 ㄇ 位 ) 阶 符 (l 位 ) 阶 码 ( 4 位 ) 尾 数 佦 位 ) &#10;则 按 上 述 浮 点 数 的 格 式 : &#10;) 若 Ⅸ ) = 29 , (Y) 25 , 则 求 x 和 Y 的 规 格 化 浮 点 &#10;数 表 示 形 式 。 ( 本 小 6 分 ) &#10;求 x Ⅳ 浮 点 数 ( 冞 用 0 舍 I 入 法 , 列 出 计 步 ( 本 &#10;小 6 分 ) ">
            <a:extLst>
              <a:ext uri="{FF2B5EF4-FFF2-40B4-BE49-F238E27FC236}">
                <a16:creationId xmlns:a16="http://schemas.microsoft.com/office/drawing/2014/main" id="{1F5A899E-7902-4161-B264-CB85B8880AF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47782" y="2355447"/>
            <a:ext cx="8196473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0C79EBE6-3B56-4E40-AB9A-F070E85BC7E3}"/>
              </a:ext>
            </a:extLst>
          </p:cNvPr>
          <p:cNvSpPr txBox="1"/>
          <p:nvPr/>
        </p:nvSpPr>
        <p:spPr>
          <a:xfrm>
            <a:off x="710119" y="1906621"/>
            <a:ext cx="27237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336094726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A90942-DD8F-4BAE-A02A-91CD03439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转换方式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F9A7204-FE52-43F0-B8AB-8FC2ADC66C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正数</a:t>
            </a:r>
            <a:endParaRPr lang="en-US" altLang="zh-CN" dirty="0"/>
          </a:p>
          <a:p>
            <a:pPr lvl="1"/>
            <a:r>
              <a:rPr lang="zh-CN" altLang="en-US" dirty="0"/>
              <a:t>原码 </a:t>
            </a:r>
            <a:r>
              <a:rPr lang="en-US" altLang="zh-CN" dirty="0"/>
              <a:t>= </a:t>
            </a:r>
            <a:r>
              <a:rPr lang="zh-CN" altLang="en-US" dirty="0"/>
              <a:t>补码 </a:t>
            </a:r>
            <a:r>
              <a:rPr lang="en-US" altLang="zh-CN" dirty="0"/>
              <a:t>= </a:t>
            </a:r>
            <a:r>
              <a:rPr lang="zh-CN" altLang="en-US" dirty="0"/>
              <a:t>反码</a:t>
            </a:r>
            <a:endParaRPr lang="en-US" altLang="zh-CN" dirty="0"/>
          </a:p>
          <a:p>
            <a:r>
              <a:rPr lang="zh-CN" altLang="en-US" dirty="0"/>
              <a:t>负数</a:t>
            </a:r>
            <a:endParaRPr lang="en-US" altLang="zh-CN" dirty="0"/>
          </a:p>
          <a:p>
            <a:pPr lvl="1"/>
            <a:r>
              <a:rPr lang="zh-CN" altLang="en-US" dirty="0"/>
              <a:t>原码 </a:t>
            </a:r>
            <a:r>
              <a:rPr lang="en-US" altLang="zh-CN" dirty="0"/>
              <a:t>= </a:t>
            </a:r>
            <a:r>
              <a:rPr lang="zh-CN" altLang="en-US" dirty="0"/>
              <a:t>（补码）符号位不变，数值位取反，末尾加</a:t>
            </a:r>
            <a:r>
              <a:rPr lang="en-US" altLang="zh-CN" dirty="0"/>
              <a:t>1 = (</a:t>
            </a:r>
            <a:r>
              <a:rPr lang="zh-CN" altLang="en-US" dirty="0"/>
              <a:t>反码</a:t>
            </a:r>
            <a:r>
              <a:rPr lang="en-US" altLang="zh-CN" dirty="0"/>
              <a:t>)</a:t>
            </a:r>
            <a:r>
              <a:rPr lang="zh-CN" altLang="en-US" dirty="0"/>
              <a:t>符号位不变，数值位取反</a:t>
            </a:r>
            <a:endParaRPr lang="en-US" altLang="zh-CN" dirty="0"/>
          </a:p>
          <a:p>
            <a:r>
              <a:rPr lang="zh-CN" altLang="en-US" dirty="0"/>
              <a:t>移码 </a:t>
            </a:r>
            <a:r>
              <a:rPr lang="en-US" altLang="zh-CN" dirty="0"/>
              <a:t>= </a:t>
            </a:r>
            <a:r>
              <a:rPr lang="zh-CN" altLang="en-US" dirty="0"/>
              <a:t>补码符号取反</a:t>
            </a:r>
            <a:endParaRPr lang="en-US" altLang="zh-CN" dirty="0"/>
          </a:p>
          <a:p>
            <a:r>
              <a:rPr lang="en-US" altLang="zh-CN" dirty="0"/>
              <a:t>[X]</a:t>
            </a:r>
            <a:r>
              <a:rPr lang="zh-CN" altLang="en-US" dirty="0"/>
              <a:t>补码 </a:t>
            </a:r>
            <a:r>
              <a:rPr lang="en-US" altLang="zh-CN" dirty="0"/>
              <a:t>-&gt; [-X]</a:t>
            </a:r>
            <a:r>
              <a:rPr lang="zh-CN" altLang="en-US" dirty="0"/>
              <a:t>补码</a:t>
            </a:r>
            <a:r>
              <a:rPr lang="en-US" altLang="zh-CN" dirty="0"/>
              <a:t>,</a:t>
            </a:r>
            <a:r>
              <a:rPr lang="zh-CN" altLang="en-US" dirty="0"/>
              <a:t>包括符号位在内都取反，末尾加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43302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F53C4C25-1CFD-461C-8785-062508D316DF}"/>
              </a:ext>
            </a:extLst>
          </p:cNvPr>
          <p:cNvSpPr/>
          <p:nvPr/>
        </p:nvSpPr>
        <p:spPr>
          <a:xfrm>
            <a:off x="-1" y="4658698"/>
            <a:ext cx="8196473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）</a:t>
            </a:r>
          </a:p>
          <a:p>
            <a:r>
              <a:rPr lang="x-none" altLang="zh-CN" dirty="0"/>
              <a:t>[X]</a:t>
            </a:r>
            <a:r>
              <a:rPr lang="zh-CN" altLang="zh-CN" dirty="0"/>
              <a:t>浮</a:t>
            </a:r>
            <a:r>
              <a:rPr lang="en-US" altLang="zh-CN" dirty="0"/>
              <a:t> = 2</a:t>
            </a:r>
            <a:r>
              <a:rPr lang="x-none" altLang="zh-CN" dirty="0"/>
              <a:t>^(-6) * 1 1101 = 2^(-1) * 0.1110 1</a:t>
            </a:r>
            <a:endParaRPr lang="zh-CN" altLang="zh-CN" dirty="0"/>
          </a:p>
          <a:p>
            <a:r>
              <a:rPr lang="x-none" altLang="zh-CN" dirty="0"/>
              <a:t>[X]</a:t>
            </a:r>
            <a:r>
              <a:rPr lang="zh-CN" altLang="zh-CN" dirty="0"/>
              <a:t>阶码移码</a:t>
            </a:r>
            <a:r>
              <a:rPr lang="en-US" altLang="zh-CN" dirty="0"/>
              <a:t> = </a:t>
            </a:r>
            <a:r>
              <a:rPr lang="x-none" altLang="zh-CN" dirty="0"/>
              <a:t>0,1111 </a:t>
            </a:r>
            <a:endParaRPr lang="zh-CN" altLang="zh-CN" dirty="0"/>
          </a:p>
          <a:p>
            <a:r>
              <a:rPr lang="x-none" altLang="zh-CN" dirty="0"/>
              <a:t>[X]</a:t>
            </a:r>
            <a:r>
              <a:rPr lang="zh-CN" altLang="zh-CN" dirty="0"/>
              <a:t>规格化</a:t>
            </a:r>
            <a:r>
              <a:rPr lang="x-none" altLang="zh-CN" dirty="0"/>
              <a:t>= 0,0;1111;111010</a:t>
            </a:r>
            <a:endParaRPr lang="zh-CN" altLang="zh-CN" dirty="0"/>
          </a:p>
          <a:p>
            <a:r>
              <a:rPr lang="x-none" altLang="zh-CN" dirty="0"/>
              <a:t>[Y]</a:t>
            </a:r>
            <a:r>
              <a:rPr lang="zh-CN" altLang="zh-CN" dirty="0"/>
              <a:t>浮原</a:t>
            </a:r>
            <a:r>
              <a:rPr lang="en-US" altLang="zh-CN" dirty="0"/>
              <a:t> = -101.01 = </a:t>
            </a:r>
            <a:r>
              <a:rPr lang="x-none" altLang="zh-CN" dirty="0"/>
              <a:t>1.10101</a:t>
            </a:r>
            <a:r>
              <a:rPr lang="en-US" altLang="zh-CN" dirty="0"/>
              <a:t>0</a:t>
            </a:r>
            <a:r>
              <a:rPr lang="x-none" altLang="zh-CN" dirty="0"/>
              <a:t> * 2^(3)</a:t>
            </a:r>
            <a:endParaRPr lang="zh-CN" altLang="zh-CN" dirty="0"/>
          </a:p>
          <a:p>
            <a:r>
              <a:rPr lang="x-none" altLang="zh-CN" dirty="0"/>
              <a:t>[Y]</a:t>
            </a:r>
            <a:r>
              <a:rPr lang="zh-CN" altLang="zh-CN" dirty="0"/>
              <a:t>浮补</a:t>
            </a:r>
            <a:r>
              <a:rPr lang="en-US" altLang="zh-CN" dirty="0"/>
              <a:t> </a:t>
            </a:r>
            <a:r>
              <a:rPr lang="x-none" altLang="zh-CN" dirty="0"/>
              <a:t>=  1.010110 * 2^(3)</a:t>
            </a:r>
            <a:endParaRPr lang="en-US" altLang="zh-CN" dirty="0"/>
          </a:p>
          <a:p>
            <a:r>
              <a:rPr lang="en-US" altLang="zh-CN" dirty="0"/>
              <a:t>[Y]</a:t>
            </a:r>
            <a:r>
              <a:rPr lang="zh-CN" altLang="en-US" dirty="0"/>
              <a:t>阶码补码</a:t>
            </a:r>
            <a:r>
              <a:rPr lang="en-US" altLang="zh-CN" dirty="0"/>
              <a:t>=  0,0011 [Y]</a:t>
            </a:r>
            <a:r>
              <a:rPr lang="zh-CN" altLang="en-US" dirty="0"/>
              <a:t>阶码移码 </a:t>
            </a:r>
            <a:r>
              <a:rPr lang="en-US" altLang="zh-CN" dirty="0"/>
              <a:t>= 1,0011</a:t>
            </a:r>
            <a:endParaRPr lang="zh-CN" altLang="zh-CN" dirty="0"/>
          </a:p>
          <a:p>
            <a:r>
              <a:rPr lang="x-none" altLang="zh-CN" dirty="0"/>
              <a:t>[Y]</a:t>
            </a:r>
            <a:r>
              <a:rPr lang="zh-CN" altLang="zh-CN" dirty="0"/>
              <a:t>规格化</a:t>
            </a:r>
            <a:r>
              <a:rPr lang="en-US" altLang="zh-CN" dirty="0"/>
              <a:t> = </a:t>
            </a:r>
            <a:r>
              <a:rPr lang="x-none" altLang="zh-CN" dirty="0"/>
              <a:t>1,0011;1.010110 = 1,1;0011;010110</a:t>
            </a:r>
            <a:endParaRPr lang="zh-CN" altLang="zh-CN" dirty="0"/>
          </a:p>
        </p:txBody>
      </p:sp>
      <p:pic>
        <p:nvPicPr>
          <p:cNvPr id="5" name="Picture 2" descr="四 、 计 算 ( 本 、 大 共 2 小 題 , 每 小 題 分 , 本 大 共 , 2 分 ) &#10;某 一 汁 机 , 浮 点 数 为 位 , 格 式 为 , 砎 码 5 包 一 位 符 号 位 , &#10;丩 爭 码 示 : 尾 7 位 , 包 含 一 位 数 用 补 码 表 示 , 列 序 为 : &#10;符 ㄇ 位 ) 阶 符 (l 位 ) 阶 码 ( 4 位 ) 尾 数 佦 位 ) &#10;则 按 上 述 浮 点 数 的 格 式 : &#10;) 若 Ⅸ ) = 29 , (Y) 25 , 则 求 x 和 Y 的 规 格 化 浮 点 &#10;数 表 示 形 式 。 ( 本 小 6 分 ) &#10;求 x Ⅳ 浮 点 数 ( 冞 用 0 舍 I 入 法 , 列 出 计 步 ( 本 &#10;小 6 分 ) ">
            <a:extLst>
              <a:ext uri="{FF2B5EF4-FFF2-40B4-BE49-F238E27FC236}">
                <a16:creationId xmlns:a16="http://schemas.microsoft.com/office/drawing/2014/main" id="{43EEF5E9-98D2-48C5-9EF0-3E8D6A17A98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7942" y="364087"/>
            <a:ext cx="8196473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3451714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2436D9-3B17-4FB9-BC3E-701C4C1E19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506200" cy="6858000"/>
          </a:xfrm>
        </p:spPr>
        <p:txBody>
          <a:bodyPr>
            <a:normAutofit fontScale="92500" lnSpcReduction="10000"/>
          </a:bodyPr>
          <a:lstStyle/>
          <a:p>
            <a:r>
              <a:rPr lang="x-none" altLang="zh-CN" dirty="0"/>
              <a:t>2)</a:t>
            </a:r>
            <a:r>
              <a:rPr lang="en-US" altLang="zh-CN" dirty="0"/>
              <a:t> </a:t>
            </a:r>
          </a:p>
          <a:p>
            <a:r>
              <a:rPr lang="x-none" altLang="zh-CN" dirty="0"/>
              <a:t>[Y]</a:t>
            </a:r>
            <a:r>
              <a:rPr lang="zh-CN" altLang="zh-CN" dirty="0"/>
              <a:t>规格化</a:t>
            </a:r>
            <a:r>
              <a:rPr lang="en-US" altLang="zh-CN" dirty="0"/>
              <a:t> = </a:t>
            </a:r>
            <a:r>
              <a:rPr lang="x-none" altLang="zh-CN" dirty="0"/>
              <a:t>1,0011;1.010110 = 1,1;0011;010110</a:t>
            </a:r>
            <a:endParaRPr lang="en-US" altLang="zh-CN" dirty="0"/>
          </a:p>
          <a:p>
            <a:r>
              <a:rPr lang="x-none" altLang="zh-CN" dirty="0"/>
              <a:t>[X]</a:t>
            </a:r>
            <a:r>
              <a:rPr lang="zh-CN" altLang="zh-CN" dirty="0"/>
              <a:t>规格化</a:t>
            </a:r>
            <a:r>
              <a:rPr lang="x-none" altLang="zh-CN" dirty="0"/>
              <a:t>= 0,0;1111;111010</a:t>
            </a:r>
          </a:p>
          <a:p>
            <a:r>
              <a:rPr lang="x-none" altLang="zh-CN" dirty="0"/>
              <a:t>[-Y]</a:t>
            </a:r>
            <a:r>
              <a:rPr lang="zh-CN" altLang="zh-CN" dirty="0"/>
              <a:t>补码</a:t>
            </a:r>
            <a:r>
              <a:rPr lang="en-US" altLang="zh-CN" dirty="0"/>
              <a:t> = </a:t>
            </a:r>
            <a:r>
              <a:rPr lang="x-none" altLang="zh-CN" dirty="0"/>
              <a:t>1,0011;0.101010</a:t>
            </a:r>
            <a:endParaRPr lang="zh-CN" altLang="zh-CN" dirty="0"/>
          </a:p>
          <a:p>
            <a:pPr fontAlgn="ctr"/>
            <a:r>
              <a:rPr lang="zh-CN" altLang="zh-CN" dirty="0"/>
              <a:t>对阶</a:t>
            </a:r>
            <a:r>
              <a:rPr lang="en-US" altLang="zh-CN" dirty="0"/>
              <a:t> </a:t>
            </a:r>
            <a:endParaRPr lang="zh-CN" altLang="zh-CN" dirty="0"/>
          </a:p>
          <a:p>
            <a:r>
              <a:rPr lang="x-none" altLang="zh-CN" dirty="0"/>
              <a:t>x</a:t>
            </a:r>
            <a:r>
              <a:rPr lang="zh-CN" altLang="zh-CN" dirty="0"/>
              <a:t>的阶码要扩大</a:t>
            </a:r>
            <a:r>
              <a:rPr lang="en-US" altLang="zh-CN" dirty="0"/>
              <a:t>4</a:t>
            </a:r>
            <a:r>
              <a:rPr lang="zh-CN" altLang="zh-CN" dirty="0"/>
              <a:t>；</a:t>
            </a:r>
            <a:r>
              <a:rPr lang="en-US" altLang="zh-CN" dirty="0"/>
              <a:t>==</a:t>
            </a:r>
            <a:r>
              <a:rPr lang="zh-CN" altLang="zh-CN" dirty="0"/>
              <a:t>》</a:t>
            </a:r>
            <a:r>
              <a:rPr lang="en-US" altLang="zh-CN" dirty="0"/>
              <a:t> </a:t>
            </a:r>
            <a:r>
              <a:rPr lang="x-none" altLang="zh-CN" dirty="0"/>
              <a:t>1,0011;</a:t>
            </a:r>
            <a:endParaRPr lang="zh-CN" altLang="zh-CN" dirty="0"/>
          </a:p>
          <a:p>
            <a:r>
              <a:rPr lang="x-none" altLang="zh-CN" dirty="0"/>
              <a:t>X</a:t>
            </a:r>
            <a:r>
              <a:rPr lang="zh-CN" altLang="zh-CN" dirty="0"/>
              <a:t>的尾数</a:t>
            </a:r>
            <a:r>
              <a:rPr lang="en-US" altLang="zh-CN" dirty="0"/>
              <a:t>0.</a:t>
            </a:r>
            <a:r>
              <a:rPr lang="en-US" altLang="zh-CN" b="1" dirty="0"/>
              <a:t>0000</a:t>
            </a:r>
            <a:r>
              <a:rPr lang="en-US" altLang="zh-CN" dirty="0"/>
              <a:t> 11</a:t>
            </a:r>
            <a:r>
              <a:rPr lang="x-none" altLang="zh-CN" dirty="0"/>
              <a:t>(</a:t>
            </a:r>
            <a:r>
              <a:rPr lang="en-US" altLang="zh-CN" dirty="0"/>
              <a:t>1010</a:t>
            </a:r>
            <a:r>
              <a:rPr lang="x-none" altLang="zh-CN" dirty="0"/>
              <a:t>)</a:t>
            </a:r>
            <a:endParaRPr lang="zh-CN" altLang="zh-CN" dirty="0"/>
          </a:p>
          <a:p>
            <a:pPr fontAlgn="ctr"/>
            <a:r>
              <a:rPr lang="zh-CN" altLang="zh-CN" dirty="0"/>
              <a:t>尾数相加</a:t>
            </a:r>
          </a:p>
          <a:p>
            <a:r>
              <a:rPr lang="x-none" altLang="zh-CN" dirty="0"/>
              <a:t>  </a:t>
            </a:r>
            <a:r>
              <a:rPr lang="en-US" altLang="zh-CN" dirty="0"/>
              <a:t> </a:t>
            </a:r>
            <a:r>
              <a:rPr lang="x-none" altLang="zh-CN" dirty="0"/>
              <a:t>00.0000</a:t>
            </a:r>
            <a:r>
              <a:rPr lang="en-US" altLang="zh-CN" dirty="0"/>
              <a:t> </a:t>
            </a:r>
            <a:r>
              <a:rPr lang="x-none" altLang="zh-CN" dirty="0"/>
              <a:t>11(1010)</a:t>
            </a:r>
            <a:endParaRPr lang="zh-CN" altLang="zh-CN" dirty="0"/>
          </a:p>
          <a:p>
            <a:r>
              <a:rPr lang="x-none" altLang="zh-CN" dirty="0"/>
              <a:t>+</a:t>
            </a:r>
            <a:r>
              <a:rPr lang="en-US" altLang="zh-CN" dirty="0"/>
              <a:t> </a:t>
            </a:r>
            <a:r>
              <a:rPr lang="x-none" altLang="zh-CN" dirty="0"/>
              <a:t>00.1010 10</a:t>
            </a:r>
          </a:p>
          <a:p>
            <a:r>
              <a:rPr lang="x-none" altLang="zh-CN" dirty="0"/>
              <a:t>--------------------------</a:t>
            </a:r>
          </a:p>
          <a:p>
            <a:r>
              <a:rPr lang="x-none" altLang="zh-CN" dirty="0"/>
              <a:t>  00.101101(1010)</a:t>
            </a:r>
          </a:p>
          <a:p>
            <a:pPr fontAlgn="ctr"/>
            <a:r>
              <a:rPr lang="en-US" altLang="zh-CN" dirty="0" err="1"/>
              <a:t>规格化</a:t>
            </a:r>
            <a:endParaRPr lang="en-US" altLang="zh-CN" dirty="0"/>
          </a:p>
          <a:p>
            <a:r>
              <a:rPr lang="x-none" altLang="zh-CN" dirty="0"/>
              <a:t>1,0011;0.101101(1010)</a:t>
            </a:r>
          </a:p>
          <a:p>
            <a:pPr fontAlgn="ctr"/>
            <a:r>
              <a:rPr lang="zh-CN" altLang="zh-CN" dirty="0"/>
              <a:t>舍入</a:t>
            </a:r>
          </a:p>
          <a:p>
            <a:r>
              <a:rPr lang="x-none" altLang="zh-CN" dirty="0"/>
              <a:t>1,0011;0.101110</a:t>
            </a:r>
          </a:p>
          <a:p>
            <a:r>
              <a:rPr lang="zh-CN" altLang="zh-CN" dirty="0"/>
              <a:t>所以最终是</a:t>
            </a:r>
          </a:p>
          <a:p>
            <a:r>
              <a:rPr lang="x-none" altLang="zh-CN" dirty="0"/>
              <a:t>010011;101110;</a:t>
            </a:r>
          </a:p>
          <a:p>
            <a:endParaRPr lang="zh-CN" altLang="en-US" dirty="0"/>
          </a:p>
        </p:txBody>
      </p:sp>
      <p:pic>
        <p:nvPicPr>
          <p:cNvPr id="4" name="Picture 2" descr="四 、 计 算 ( 本 、 大 共 2 小 題 , 每 小 題 分 , 本 大 共 , 2 分 ) &#10;某 一 汁 机 , 浮 点 数 为 位 , 格 式 为 , 砎 码 5 包 一 位 符 号 位 , &#10;丩 爭 码 示 : 尾 7 位 , 包 含 一 位 数 用 补 码 表 示 , 列 序 为 : &#10;符 ㄇ 位 ) 阶 符 (l 位 ) 阶 码 ( 4 位 ) 尾 数 佦 位 ) &#10;则 按 上 述 浮 点 数 的 格 式 : &#10;) 若 Ⅸ ) = 29 , (Y) 25 , 则 求 x 和 Y 的 规 格 化 浮 点 &#10;数 表 示 形 式 。 ( 本 小 6 分 ) &#10;求 x Ⅳ 浮 点 数 ( 冞 用 0 舍 I 入 法 , 列 出 计 步 ( 本 &#10;小 6 分 ) ">
            <a:extLst>
              <a:ext uri="{FF2B5EF4-FFF2-40B4-BE49-F238E27FC236}">
                <a16:creationId xmlns:a16="http://schemas.microsoft.com/office/drawing/2014/main" id="{CD1982C9-9F1B-4116-AAA6-7DAB4D059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71782" y="1847447"/>
            <a:ext cx="8196473" cy="4024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4870126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09FD8A-EC2E-46DD-8276-FEC19B2673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03B43F-2C8B-4AF5-844E-C9A518C42C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7706" y="1817040"/>
            <a:ext cx="9073596" cy="2358836"/>
          </a:xfrm>
        </p:spPr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4098" name="Picture 2" descr="l. （ 本 题 10 分 ） 设 浮 点 数 的 格 式 为 ： 阶 码 6 位 ， 包 含 一 位 符 号 位 ， 尾 数 6 位 ， 包 &#10;含 一 位 符 号 位 ， 阶 码 和 尾 数 均 用 补 码 表 示 ， 排 列 顺 序 为 ： &#10;阶 符 (1 位 冫 阶 码 巧 位 冫 数 符 0 位 冫 尾 数 （ 5 位 冫 &#10;则 按 上 述 浮 点 数 的 格 式 ： &#10;(J) 若 （ x 后 0 ： 2 4 ， （ Y 后 0 一 5 ， 25 ， 则 求 X 和 Y 的 规 格 化 浮 点 数 表 示 形 &#10;式 。 （ 本 小 題 4 分 ） &#10;（ 2 ） 求 然 + Y （ 要 求 用 补 码 计 算 ， 采 用 0 舍 1 入 法 ， 列 山 计 算 步 骤 ） 。 （ 本 &#10;小 题 分 ） ">
            <a:extLst>
              <a:ext uri="{FF2B5EF4-FFF2-40B4-BE49-F238E27FC236}">
                <a16:creationId xmlns:a16="http://schemas.microsoft.com/office/drawing/2014/main" id="{CE1FBAAC-14AC-4309-BA60-291E4F30FD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15" y="2312009"/>
            <a:ext cx="10223770" cy="42825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5738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5712A8-C988-475E-9ED7-A96E7A34E4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358375D-D95E-4853-8A5E-804686BFBB4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1F5874-8B72-471B-9BAA-72187754EB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5809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546286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3465DA-7857-4497-B837-7F2EF5B875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0"/>
            <a:ext cx="11506200" cy="6858000"/>
          </a:xfrm>
        </p:spPr>
        <p:txBody>
          <a:bodyPr>
            <a:normAutofit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）</a:t>
            </a:r>
          </a:p>
          <a:p>
            <a:r>
              <a:rPr lang="x-none" altLang="zh-CN" dirty="0"/>
              <a:t>[X]</a:t>
            </a:r>
            <a:r>
              <a:rPr lang="zh-CN" altLang="zh-CN" dirty="0"/>
              <a:t>浮</a:t>
            </a:r>
            <a:r>
              <a:rPr lang="en-US" altLang="zh-CN" dirty="0"/>
              <a:t> = 1 1101 * 2</a:t>
            </a:r>
            <a:r>
              <a:rPr lang="x-none" altLang="zh-CN" dirty="0"/>
              <a:t>^(-6) = 0.1110 1 * 2^(-1)</a:t>
            </a:r>
            <a:endParaRPr lang="zh-CN" altLang="zh-CN" dirty="0"/>
          </a:p>
          <a:p>
            <a:r>
              <a:rPr lang="x-none" altLang="zh-CN" dirty="0"/>
              <a:t>[X]</a:t>
            </a:r>
            <a:r>
              <a:rPr lang="zh-CN" altLang="zh-CN" dirty="0"/>
              <a:t>阶码补码</a:t>
            </a:r>
            <a:r>
              <a:rPr lang="en-US" altLang="zh-CN" dirty="0"/>
              <a:t> = 1 11111</a:t>
            </a:r>
            <a:endParaRPr lang="zh-CN" altLang="zh-CN" dirty="0"/>
          </a:p>
          <a:p>
            <a:r>
              <a:rPr lang="x-none" altLang="zh-CN" dirty="0"/>
              <a:t>[x]</a:t>
            </a:r>
            <a:r>
              <a:rPr lang="zh-CN" altLang="zh-CN" dirty="0"/>
              <a:t>尾数补码</a:t>
            </a:r>
            <a:r>
              <a:rPr lang="en-US" altLang="zh-CN" dirty="0"/>
              <a:t> = </a:t>
            </a:r>
            <a:r>
              <a:rPr lang="x-none" altLang="zh-CN" dirty="0"/>
              <a:t>0.11101</a:t>
            </a:r>
            <a:endParaRPr lang="zh-CN" altLang="zh-CN" dirty="0"/>
          </a:p>
          <a:p>
            <a:r>
              <a:rPr lang="x-none" altLang="zh-CN" dirty="0"/>
              <a:t>[X]</a:t>
            </a:r>
            <a:r>
              <a:rPr lang="zh-CN" altLang="zh-CN" dirty="0"/>
              <a:t>的规格化表示</a:t>
            </a:r>
            <a:r>
              <a:rPr lang="en-US" altLang="zh-CN" dirty="0"/>
              <a:t> </a:t>
            </a:r>
            <a:r>
              <a:rPr lang="x-none" altLang="zh-CN" dirty="0"/>
              <a:t>1 11111 ;0.11101</a:t>
            </a:r>
            <a:endParaRPr lang="zh-CN" altLang="zh-CN" dirty="0"/>
          </a:p>
          <a:p>
            <a:r>
              <a:rPr lang="x-none" altLang="zh-CN" dirty="0"/>
              <a:t> </a:t>
            </a:r>
          </a:p>
          <a:p>
            <a:r>
              <a:rPr lang="x-none" altLang="zh-CN" dirty="0"/>
              <a:t>[Y]</a:t>
            </a:r>
            <a:r>
              <a:rPr lang="zh-CN" altLang="zh-CN" dirty="0"/>
              <a:t>浮点</a:t>
            </a:r>
            <a:r>
              <a:rPr lang="en-US" altLang="zh-CN" dirty="0"/>
              <a:t> = -101.01 = 1.10101 * 2</a:t>
            </a:r>
            <a:r>
              <a:rPr lang="x-none" altLang="zh-CN" dirty="0"/>
              <a:t>^(3)</a:t>
            </a:r>
            <a:endParaRPr lang="zh-CN" altLang="zh-CN" dirty="0"/>
          </a:p>
          <a:p>
            <a:r>
              <a:rPr lang="x-none" altLang="zh-CN" dirty="0"/>
              <a:t>[Y]</a:t>
            </a:r>
            <a:r>
              <a:rPr lang="zh-CN" altLang="zh-CN" dirty="0"/>
              <a:t>阶码补码</a:t>
            </a:r>
            <a:r>
              <a:rPr lang="en-US" altLang="zh-CN" dirty="0"/>
              <a:t> = 000011</a:t>
            </a:r>
            <a:r>
              <a:rPr lang="zh-CN" altLang="zh-CN" dirty="0"/>
              <a:t>；</a:t>
            </a:r>
          </a:p>
          <a:p>
            <a:r>
              <a:rPr lang="x-none" altLang="zh-CN" dirty="0"/>
              <a:t>[Y]</a:t>
            </a:r>
            <a:r>
              <a:rPr lang="zh-CN" altLang="zh-CN" dirty="0"/>
              <a:t>尾数补码</a:t>
            </a:r>
            <a:r>
              <a:rPr lang="en-US" altLang="zh-CN" dirty="0"/>
              <a:t> = 1.01011</a:t>
            </a:r>
            <a:r>
              <a:rPr lang="zh-CN" altLang="zh-CN" dirty="0"/>
              <a:t>；</a:t>
            </a:r>
          </a:p>
          <a:p>
            <a:r>
              <a:rPr lang="x-none" altLang="zh-CN" dirty="0"/>
              <a:t>[Y]</a:t>
            </a:r>
            <a:r>
              <a:rPr lang="zh-CN" altLang="zh-CN" dirty="0"/>
              <a:t>规格化表示</a:t>
            </a:r>
            <a:r>
              <a:rPr lang="en-US" altLang="zh-CN" dirty="0"/>
              <a:t> = </a:t>
            </a:r>
            <a:r>
              <a:rPr lang="x-none" altLang="zh-CN" dirty="0"/>
              <a:t>000011; 1.01011;</a:t>
            </a:r>
            <a:endParaRPr lang="zh-CN" altLang="zh-CN" dirty="0"/>
          </a:p>
          <a:p>
            <a:r>
              <a:rPr lang="x-none" altLang="zh-CN" dirty="0"/>
              <a:t> </a:t>
            </a:r>
          </a:p>
          <a:p>
            <a:endParaRPr lang="zh-CN" altLang="en-US" dirty="0"/>
          </a:p>
        </p:txBody>
      </p:sp>
      <p:pic>
        <p:nvPicPr>
          <p:cNvPr id="4" name="Picture 2" descr="l. （ 本 题 10 分 ） 设 浮 点 数 的 格 式 为 ： 阶 码 6 位 ， 包 含 一 位 符 号 位 ， 尾 数 6 位 ， 包 &#10;含 一 位 符 号 位 ， 阶 码 和 尾 数 均 用 补 码 表 示 ， 排 列 顺 序 为 ： &#10;阶 符 (1 位 冫 阶 码 巧 位 冫 数 符 0 位 冫 尾 数 （ 5 位 冫 &#10;则 按 上 述 浮 点 数 的 格 式 ： &#10;(J) 若 （ x 后 0 ： 2 4 ， （ Y 后 0 一 5 ， 25 ， 则 求 X 和 Y 的 规 格 化 浮 点 数 表 示 形 &#10;式 。 （ 本 小 題 4 分 ） &#10;（ 2 ） 求 然 + Y （ 要 求 用 补 码 计 算 ， 采 用 0 舍 1 入 法 ， 列 山 计 算 步 骤 ） 。 （ 本 &#10;小 题 分 ） ">
            <a:extLst>
              <a:ext uri="{FF2B5EF4-FFF2-40B4-BE49-F238E27FC236}">
                <a16:creationId xmlns:a16="http://schemas.microsoft.com/office/drawing/2014/main" id="{484B5F92-7115-45AB-980B-2F0875EC82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3988" y="938123"/>
            <a:ext cx="6248011" cy="2617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190017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BE67DA1-AA2A-4DA6-B805-4BFAC8B12B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2514" y="578498"/>
            <a:ext cx="10983686" cy="5640187"/>
          </a:xfrm>
        </p:spPr>
        <p:txBody>
          <a:bodyPr>
            <a:normAutofit lnSpcReduction="10000"/>
          </a:bodyPr>
          <a:lstStyle/>
          <a:p>
            <a:r>
              <a:rPr lang="x-none" altLang="zh-CN" dirty="0"/>
              <a:t>2)</a:t>
            </a:r>
          </a:p>
          <a:p>
            <a:pPr fontAlgn="ctr"/>
            <a:r>
              <a:rPr lang="zh-CN" altLang="zh-CN" dirty="0"/>
              <a:t>对阶</a:t>
            </a:r>
          </a:p>
          <a:p>
            <a:r>
              <a:rPr lang="zh-CN" altLang="zh-CN" dirty="0"/>
              <a:t>X阶码变为</a:t>
            </a:r>
            <a:r>
              <a:rPr lang="en-US" altLang="zh-CN" dirty="0"/>
              <a:t> 3</a:t>
            </a:r>
            <a:r>
              <a:rPr lang="zh-CN" altLang="zh-CN" dirty="0"/>
              <a:t>，</a:t>
            </a:r>
          </a:p>
          <a:p>
            <a:r>
              <a:rPr lang="x-none" altLang="zh-CN" dirty="0"/>
              <a:t>[X]</a:t>
            </a:r>
            <a:r>
              <a:rPr lang="zh-CN" altLang="zh-CN" dirty="0"/>
              <a:t>阶码补码</a:t>
            </a:r>
            <a:r>
              <a:rPr lang="en-US" altLang="zh-CN" dirty="0"/>
              <a:t> = 000011</a:t>
            </a:r>
            <a:r>
              <a:rPr lang="zh-CN" altLang="zh-CN" dirty="0"/>
              <a:t>；</a:t>
            </a:r>
          </a:p>
          <a:p>
            <a:r>
              <a:rPr lang="x-none" altLang="zh-CN" dirty="0"/>
              <a:t>[X]</a:t>
            </a:r>
            <a:r>
              <a:rPr lang="zh-CN" altLang="zh-CN" dirty="0"/>
              <a:t>尾数补码</a:t>
            </a:r>
            <a:r>
              <a:rPr lang="en-US" altLang="zh-CN" dirty="0"/>
              <a:t> = </a:t>
            </a:r>
            <a:r>
              <a:rPr lang="x-none" altLang="zh-CN" dirty="0"/>
              <a:t>0.00001(1101)</a:t>
            </a:r>
            <a:endParaRPr lang="zh-CN" altLang="zh-CN" dirty="0"/>
          </a:p>
          <a:p>
            <a:pPr fontAlgn="ctr"/>
            <a:r>
              <a:rPr lang="zh-CN" altLang="zh-CN" dirty="0"/>
              <a:t>尾数相加</a:t>
            </a:r>
          </a:p>
          <a:p>
            <a:r>
              <a:rPr lang="x-none" altLang="zh-CN" dirty="0"/>
              <a:t>    00.00001(1101)</a:t>
            </a:r>
          </a:p>
          <a:p>
            <a:r>
              <a:rPr lang="x-none" altLang="zh-CN" dirty="0"/>
              <a:t>+  11.01011</a:t>
            </a:r>
          </a:p>
          <a:p>
            <a:r>
              <a:rPr lang="x-none" altLang="zh-CN" dirty="0"/>
              <a:t>------------------------</a:t>
            </a:r>
          </a:p>
          <a:p>
            <a:r>
              <a:rPr lang="x-none" altLang="zh-CN" dirty="0"/>
              <a:t>     11.01100(1101)</a:t>
            </a:r>
          </a:p>
          <a:p>
            <a:pPr fontAlgn="ctr"/>
            <a:r>
              <a:rPr lang="zh-CN" altLang="zh-CN" dirty="0"/>
              <a:t>规格化</a:t>
            </a:r>
          </a:p>
          <a:p>
            <a:r>
              <a:rPr lang="x-none" altLang="zh-CN" dirty="0"/>
              <a:t>[X+Y]</a:t>
            </a:r>
            <a:r>
              <a:rPr lang="zh-CN" altLang="zh-CN" dirty="0"/>
              <a:t>规格化</a:t>
            </a:r>
            <a:r>
              <a:rPr lang="en-US" altLang="zh-CN" dirty="0"/>
              <a:t> = </a:t>
            </a:r>
            <a:r>
              <a:rPr lang="x-none" altLang="zh-CN" dirty="0"/>
              <a:t>000011;1.01100(1101)</a:t>
            </a:r>
            <a:endParaRPr lang="zh-CN" altLang="zh-CN" dirty="0"/>
          </a:p>
          <a:p>
            <a:pPr fontAlgn="ctr"/>
            <a:r>
              <a:rPr lang="zh-CN" altLang="zh-CN" dirty="0"/>
              <a:t>舍去</a:t>
            </a:r>
          </a:p>
          <a:p>
            <a:r>
              <a:rPr lang="x-none" altLang="zh-CN" dirty="0"/>
              <a:t>[X+Y]</a:t>
            </a:r>
            <a:r>
              <a:rPr lang="zh-CN" altLang="zh-CN" dirty="0"/>
              <a:t>规格化</a:t>
            </a:r>
            <a:r>
              <a:rPr lang="en-US" altLang="zh-CN" dirty="0"/>
              <a:t> = </a:t>
            </a:r>
            <a:r>
              <a:rPr lang="x-none" altLang="zh-CN" dirty="0"/>
              <a:t>000011;1.01101</a:t>
            </a:r>
            <a:endParaRPr lang="zh-CN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597967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09A0FFC-2F3E-4EF2-8F8A-D3D77D1506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2018</a:t>
            </a:r>
            <a:r>
              <a:rPr lang="zh-CN" altLang="en-US" dirty="0"/>
              <a:t>年真题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A50C0B5-24E0-4082-8128-487D3642C3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6CA62D-18B7-487E-906A-AE84A28329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9624" y="2978911"/>
            <a:ext cx="6302286" cy="276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80616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1B4A20-B87A-47D1-B80B-D78942FE08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01920A-48A9-4DA6-832F-A20CD605808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5800" y="979714"/>
            <a:ext cx="10820400" cy="5238971"/>
          </a:xfrm>
        </p:spPr>
        <p:txBody>
          <a:bodyPr>
            <a:normAutofit fontScale="25000" lnSpcReduction="20000"/>
          </a:bodyPr>
          <a:lstStyle/>
          <a:p>
            <a:r>
              <a:rPr lang="en-US" altLang="zh-CN" dirty="0"/>
              <a:t>1)</a:t>
            </a:r>
          </a:p>
          <a:p>
            <a:r>
              <a:rPr lang="en-US" altLang="zh-CN" dirty="0"/>
              <a:t>81BC   H</a:t>
            </a:r>
          </a:p>
          <a:p>
            <a:r>
              <a:rPr lang="en-US" altLang="zh-CN" dirty="0"/>
              <a:t>1000 0001 1011 1100 (2)</a:t>
            </a:r>
          </a:p>
          <a:p>
            <a:r>
              <a:rPr lang="zh-CN" altLang="en-US" dirty="0"/>
              <a:t>阶补 </a:t>
            </a:r>
            <a:r>
              <a:rPr lang="en-US" altLang="zh-CN" dirty="0"/>
              <a:t>0,0000011</a:t>
            </a:r>
          </a:p>
          <a:p>
            <a:r>
              <a:rPr lang="zh-CN" altLang="en-US" dirty="0"/>
              <a:t>尾数补码 </a:t>
            </a:r>
            <a:r>
              <a:rPr lang="en-US" altLang="zh-CN" dirty="0"/>
              <a:t>1.0111100</a:t>
            </a:r>
          </a:p>
          <a:p>
            <a:r>
              <a:rPr lang="zh-CN" altLang="en-US" dirty="0"/>
              <a:t>尾数原码 </a:t>
            </a:r>
            <a:r>
              <a:rPr lang="en-US" altLang="zh-CN" dirty="0"/>
              <a:t>1.1000100  </a:t>
            </a:r>
          </a:p>
          <a:p>
            <a:r>
              <a:rPr lang="en-US" altLang="zh-CN" dirty="0"/>
              <a:t>        1,100.0100 * 2 ^ 0</a:t>
            </a:r>
          </a:p>
          <a:p>
            <a:r>
              <a:rPr lang="en-US" altLang="zh-CN" dirty="0"/>
              <a:t>        -4.25</a:t>
            </a:r>
          </a:p>
          <a:p>
            <a:r>
              <a:rPr lang="en-US" altLang="zh-CN" dirty="0"/>
              <a:t>2)</a:t>
            </a:r>
          </a:p>
          <a:p>
            <a:r>
              <a:rPr lang="en-US" altLang="zh-CN" dirty="0"/>
              <a:t>39 * 2 ^ -7</a:t>
            </a:r>
          </a:p>
          <a:p>
            <a:r>
              <a:rPr lang="en-US" altLang="zh-CN" dirty="0"/>
              <a:t>39 = 100111</a:t>
            </a:r>
          </a:p>
          <a:p>
            <a:r>
              <a:rPr lang="en-US" altLang="zh-CN" dirty="0"/>
              <a:t>   0.100111 * 2^-1</a:t>
            </a:r>
          </a:p>
          <a:p>
            <a:r>
              <a:rPr lang="zh-CN" altLang="en-US" dirty="0"/>
              <a:t>阶码补码   </a:t>
            </a:r>
            <a:r>
              <a:rPr lang="en-US" altLang="zh-CN" dirty="0"/>
              <a:t>1,111 1111</a:t>
            </a:r>
          </a:p>
          <a:p>
            <a:r>
              <a:rPr lang="zh-CN" altLang="en-US" dirty="0"/>
              <a:t>尾数补码   </a:t>
            </a:r>
            <a:r>
              <a:rPr lang="en-US" altLang="zh-CN" dirty="0"/>
              <a:t>0.100 1110</a:t>
            </a:r>
          </a:p>
          <a:p>
            <a:r>
              <a:rPr lang="en-US" altLang="zh-CN" dirty="0"/>
              <a:t>0;1,11 1 111 1;100 1110 7FCE H</a:t>
            </a:r>
          </a:p>
          <a:p>
            <a:r>
              <a:rPr lang="en-US" altLang="zh-CN" dirty="0"/>
              <a:t>3)</a:t>
            </a:r>
          </a:p>
          <a:p>
            <a:r>
              <a:rPr lang="zh-CN" altLang="en-US" dirty="0"/>
              <a:t>小阶对大阶</a:t>
            </a:r>
          </a:p>
          <a:p>
            <a:r>
              <a:rPr lang="en-US" altLang="zh-CN" dirty="0"/>
              <a:t>Y</a:t>
            </a:r>
            <a:r>
              <a:rPr lang="zh-CN" altLang="en-US" dirty="0"/>
              <a:t>的阶码变为 </a:t>
            </a:r>
            <a:r>
              <a:rPr lang="en-US" altLang="zh-CN" dirty="0"/>
              <a:t>0,0000011</a:t>
            </a:r>
          </a:p>
          <a:p>
            <a:r>
              <a:rPr lang="en-US" altLang="zh-CN" dirty="0"/>
              <a:t>Y</a:t>
            </a:r>
            <a:r>
              <a:rPr lang="zh-CN" altLang="en-US" dirty="0"/>
              <a:t>的尾数补码 右移动</a:t>
            </a:r>
            <a:r>
              <a:rPr lang="en-US" altLang="zh-CN" dirty="0"/>
              <a:t>4</a:t>
            </a:r>
            <a:r>
              <a:rPr lang="zh-CN" altLang="en-US" dirty="0"/>
              <a:t>位 </a:t>
            </a:r>
            <a:r>
              <a:rPr lang="en-US" altLang="zh-CN" dirty="0"/>
              <a:t>0.0000100 (1110)</a:t>
            </a:r>
          </a:p>
          <a:p>
            <a:r>
              <a:rPr lang="en-US" altLang="zh-CN" dirty="0"/>
              <a:t> 00.0000100 (1110)</a:t>
            </a:r>
          </a:p>
          <a:p>
            <a:r>
              <a:rPr lang="en-US" altLang="zh-CN" dirty="0"/>
              <a:t>+11.0111100</a:t>
            </a:r>
          </a:p>
          <a:p>
            <a:r>
              <a:rPr lang="en-US" altLang="zh-CN" dirty="0"/>
              <a:t>-------------------</a:t>
            </a:r>
          </a:p>
          <a:p>
            <a:r>
              <a:rPr lang="en-US" altLang="zh-CN" dirty="0"/>
              <a:t> 11.1000000 (1110)      </a:t>
            </a:r>
          </a:p>
          <a:p>
            <a:r>
              <a:rPr lang="zh-CN" altLang="en-US" dirty="0"/>
              <a:t>因为尾数还没有规格化需要左规</a:t>
            </a:r>
          </a:p>
          <a:p>
            <a:r>
              <a:rPr lang="en-US" altLang="zh-CN" dirty="0"/>
              <a:t>1.0000001 (110) * 2^2</a:t>
            </a:r>
          </a:p>
          <a:p>
            <a:r>
              <a:rPr lang="en-US" altLang="zh-CN" dirty="0"/>
              <a:t>1.0000010 </a:t>
            </a:r>
            <a:r>
              <a:rPr lang="zh-CN" altLang="en-US" dirty="0"/>
              <a:t>进位后结果（</a:t>
            </a:r>
            <a:r>
              <a:rPr lang="en-US" altLang="zh-CN" dirty="0"/>
              <a:t>0</a:t>
            </a:r>
            <a:r>
              <a:rPr lang="zh-CN" altLang="en-US" dirty="0"/>
              <a:t>舍</a:t>
            </a:r>
            <a:r>
              <a:rPr lang="en-US" altLang="zh-CN" dirty="0"/>
              <a:t>1</a:t>
            </a:r>
            <a:r>
              <a:rPr lang="zh-CN" altLang="en-US" dirty="0"/>
              <a:t>入）</a:t>
            </a:r>
          </a:p>
          <a:p>
            <a:r>
              <a:rPr lang="zh-CN" altLang="en-US" dirty="0"/>
              <a:t>所以结果规格化为</a:t>
            </a:r>
          </a:p>
          <a:p>
            <a:r>
              <a:rPr lang="en-US" altLang="zh-CN" dirty="0"/>
              <a:t>1;0,000 0010;0000010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9150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2F3AE4-AD89-4433-97CB-926C25014A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67D50F-686B-41BA-A20D-3D9137F3015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9C4680C-5E00-495D-9B81-AD80194C2D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502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1567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17E0A5-51B7-4599-8492-C038C6C4D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31831D2-044D-4F65-9323-31A770A33B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5 + 1</a:t>
            </a:r>
            <a:r>
              <a:rPr lang="zh-CN" altLang="en-US" dirty="0"/>
              <a:t>位的原码（定点小数和定点整数），写出他的表示范围？</a:t>
            </a:r>
            <a:r>
              <a:rPr lang="en-US" altLang="zh-CN" dirty="0"/>
              <a:t>5</a:t>
            </a:r>
            <a:r>
              <a:rPr lang="zh-CN" altLang="en-US" dirty="0"/>
              <a:t>位数值位，</a:t>
            </a:r>
            <a:r>
              <a:rPr lang="en-US" altLang="zh-CN" dirty="0"/>
              <a:t>1</a:t>
            </a:r>
            <a:r>
              <a:rPr lang="zh-CN" altLang="en-US" dirty="0"/>
              <a:t>位符号位。</a:t>
            </a:r>
          </a:p>
        </p:txBody>
      </p:sp>
    </p:spTree>
    <p:extLst>
      <p:ext uri="{BB962C8B-B14F-4D97-AF65-F5344CB8AC3E}">
        <p14:creationId xmlns:p14="http://schemas.microsoft.com/office/powerpoint/2010/main" val="15328800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C458F2-A2C0-4716-AB70-CA4F986EBD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E9CDA86-74C9-4B2E-8E12-BF90AE2AC0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A3778C2-D824-41DC-AE88-FD865B6C0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85061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CDCD38B-BE4B-4AF7-A3AD-27CC555F88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169641-1706-4330-AA07-FFAA28133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对于</a:t>
            </a:r>
            <a:r>
              <a:rPr lang="en-US" altLang="zh-CN" dirty="0"/>
              <a:t>5 + 1</a:t>
            </a:r>
            <a:r>
              <a:rPr lang="zh-CN" altLang="en-US" dirty="0"/>
              <a:t>位的原码（定点小数和定点整数），写出他的表示范围？</a:t>
            </a:r>
          </a:p>
          <a:p>
            <a:r>
              <a:rPr lang="zh-CN" altLang="en-US" dirty="0"/>
              <a:t>定点整数         </a:t>
            </a:r>
            <a:r>
              <a:rPr lang="en-US" altLang="zh-CN" dirty="0"/>
              <a:t>1,11111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0,11111</a:t>
            </a:r>
          </a:p>
          <a:p>
            <a:r>
              <a:rPr lang="en-US" altLang="zh-CN" dirty="0"/>
              <a:t>                        -(2^5 - 1) ~ +(2^5-1)</a:t>
            </a:r>
          </a:p>
          <a:p>
            <a:r>
              <a:rPr lang="zh-CN" altLang="en-US" dirty="0"/>
              <a:t>定点小数         </a:t>
            </a:r>
            <a:r>
              <a:rPr lang="en-US" altLang="zh-CN" dirty="0"/>
              <a:t>1.11111</a:t>
            </a:r>
            <a:r>
              <a:rPr lang="zh-CN" altLang="en-US" dirty="0"/>
              <a:t> </a:t>
            </a:r>
            <a:r>
              <a:rPr lang="en-US" altLang="zh-CN" dirty="0"/>
              <a:t>~</a:t>
            </a:r>
            <a:r>
              <a:rPr lang="zh-CN" altLang="en-US" dirty="0"/>
              <a:t> </a:t>
            </a:r>
            <a:r>
              <a:rPr lang="en-US" altLang="zh-CN" dirty="0"/>
              <a:t>0.11111</a:t>
            </a:r>
          </a:p>
          <a:p>
            <a:r>
              <a:rPr lang="en-US" altLang="zh-CN" dirty="0"/>
              <a:t>                        -(1 – 2 ^ -5) ~ +(1 – 2^-5)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002436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59778B-CB42-4765-ACCD-75FCFFA37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95F2CF-FA49-4FD4-B227-E6D60E4331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ED6D4F-DD12-45FB-8FBB-8ADB81560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851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27CA4E-3A35-4265-ADF7-57CF1DF940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7E62D4-6DA0-41B0-B198-2C45C2580E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X=1011</a:t>
            </a:r>
            <a:r>
              <a:rPr lang="zh-CN" altLang="en-US" b="1" dirty="0"/>
              <a:t>， </a:t>
            </a:r>
            <a:r>
              <a:rPr lang="en-US" altLang="zh-CN" b="1" dirty="0"/>
              <a:t>Y</a:t>
            </a:r>
            <a:r>
              <a:rPr lang="zh-CN" altLang="en-US" b="1" dirty="0"/>
              <a:t>＝</a:t>
            </a:r>
            <a:r>
              <a:rPr lang="en-US" altLang="zh-CN" b="1" dirty="0"/>
              <a:t>- 0.1101</a:t>
            </a:r>
            <a:r>
              <a:rPr lang="zh-CN" altLang="en-US" b="1" dirty="0"/>
              <a:t>，求</a:t>
            </a:r>
            <a:r>
              <a:rPr lang="en-US" altLang="zh-CN" b="1" dirty="0"/>
              <a:t>X</a:t>
            </a:r>
            <a:r>
              <a:rPr lang="zh-CN" altLang="en-US" b="1" dirty="0"/>
              <a:t>和</a:t>
            </a:r>
            <a:r>
              <a:rPr lang="en-US" altLang="zh-CN" b="1" dirty="0"/>
              <a:t>Y</a:t>
            </a:r>
            <a:r>
              <a:rPr lang="zh-CN" altLang="en-US" b="1" dirty="0"/>
              <a:t>的</a:t>
            </a:r>
            <a:r>
              <a:rPr lang="en-US" altLang="zh-CN" b="1" dirty="0"/>
              <a:t>8</a:t>
            </a:r>
            <a:r>
              <a:rPr lang="zh-CN" altLang="en-US" b="1" dirty="0"/>
              <a:t>位补码机器数？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45560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06E6F5-2630-4075-9580-7F4F2130BB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F432F84-AC2F-40D0-909C-EBC255A81E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/>
              <a:t>X=1011</a:t>
            </a:r>
            <a:r>
              <a:rPr lang="zh-CN" altLang="en-US" b="1" dirty="0"/>
              <a:t>， </a:t>
            </a:r>
            <a:r>
              <a:rPr lang="en-US" altLang="zh-CN" b="1" dirty="0"/>
              <a:t>Y</a:t>
            </a:r>
            <a:r>
              <a:rPr lang="zh-CN" altLang="en-US" b="1" dirty="0"/>
              <a:t>＝</a:t>
            </a:r>
            <a:r>
              <a:rPr lang="en-US" altLang="zh-CN" b="1" dirty="0"/>
              <a:t>- 0.1101</a:t>
            </a:r>
            <a:r>
              <a:rPr lang="zh-CN" altLang="en-US" b="1" dirty="0"/>
              <a:t>，求</a:t>
            </a:r>
            <a:r>
              <a:rPr lang="en-US" altLang="zh-CN" b="1" dirty="0"/>
              <a:t>X</a:t>
            </a:r>
            <a:r>
              <a:rPr lang="zh-CN" altLang="en-US" b="1" dirty="0"/>
              <a:t>和</a:t>
            </a:r>
            <a:r>
              <a:rPr lang="en-US" altLang="zh-CN" b="1" dirty="0"/>
              <a:t>Y</a:t>
            </a:r>
            <a:r>
              <a:rPr lang="zh-CN" altLang="en-US" b="1" dirty="0"/>
              <a:t>的</a:t>
            </a:r>
            <a:r>
              <a:rPr lang="en-US" altLang="zh-CN" b="1" dirty="0"/>
              <a:t>8</a:t>
            </a:r>
            <a:r>
              <a:rPr lang="zh-CN" altLang="en-US" b="1" dirty="0"/>
              <a:t>位补码机器数？</a:t>
            </a:r>
            <a:endParaRPr lang="en-US" altLang="zh-CN" b="1" dirty="0"/>
          </a:p>
          <a:p>
            <a:r>
              <a:rPr lang="zh-CN" altLang="en-US" b="1" dirty="0"/>
              <a:t>思考如何扩充位置</a:t>
            </a:r>
            <a:endParaRPr lang="en-US" altLang="zh-CN" b="1" dirty="0"/>
          </a:p>
          <a:p>
            <a:endParaRPr lang="en-US" altLang="zh-CN" b="1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E3548AD-C7DF-40D7-B54C-8EF4A3FA7E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773" y="3037964"/>
            <a:ext cx="5430008" cy="2048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884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28BE5BE-A729-4AE8-9E29-F89FA1595E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1ACA361-40D0-43D2-A528-5EA87C642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3C761B-46C1-404B-A68F-7A63E2C58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52142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F079815-C95F-4D4B-98D7-3F0DC567B7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为什么</a:t>
            </a:r>
            <a:r>
              <a:rPr lang="en-US" altLang="zh-CN" dirty="0"/>
              <a:t>0</a:t>
            </a:r>
            <a:r>
              <a:rPr lang="zh-CN" altLang="en-US" dirty="0"/>
              <a:t>的表示在补码中是唯一的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60858D-4E6E-4412-9B52-F7303141BD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以</a:t>
            </a:r>
            <a:r>
              <a:rPr lang="en-US" altLang="zh-CN" dirty="0"/>
              <a:t>8</a:t>
            </a:r>
            <a:r>
              <a:rPr lang="zh-CN" altLang="en-US" dirty="0"/>
              <a:t>位字长定点有符号小数为例：</a:t>
            </a:r>
            <a:br>
              <a:rPr lang="zh-CN" altLang="en-US" dirty="0"/>
            </a:br>
            <a:r>
              <a:rPr lang="en-US" altLang="zh-CN" dirty="0"/>
              <a:t>[x]</a:t>
            </a:r>
            <a:r>
              <a:rPr lang="zh-CN" altLang="en-US" dirty="0"/>
              <a:t>补 </a:t>
            </a:r>
            <a:r>
              <a:rPr lang="en-US" altLang="zh-CN" dirty="0"/>
              <a:t>= 0.000 0000b </a:t>
            </a:r>
            <a:r>
              <a:rPr lang="zh-CN" altLang="en-US" dirty="0"/>
              <a:t>正数的补码与原码相同，此时亦为“正零”；</a:t>
            </a:r>
            <a:br>
              <a:rPr lang="zh-CN" altLang="en-US" dirty="0"/>
            </a:br>
            <a:r>
              <a:rPr lang="en-US" altLang="zh-CN" dirty="0"/>
              <a:t>[x]</a:t>
            </a:r>
            <a:r>
              <a:rPr lang="zh-CN" altLang="en-US" dirty="0"/>
              <a:t>反 </a:t>
            </a:r>
            <a:r>
              <a:rPr lang="en-US" altLang="zh-CN" dirty="0"/>
              <a:t>= 1.111 1111b </a:t>
            </a:r>
            <a:r>
              <a:rPr lang="zh-CN" altLang="en-US" dirty="0"/>
              <a:t>将反码的“负零”末位加</a:t>
            </a:r>
            <a:r>
              <a:rPr lang="en-US" altLang="zh-CN" dirty="0"/>
              <a:t>1 </a:t>
            </a:r>
            <a:r>
              <a:rPr lang="zh-CN" altLang="en-US" dirty="0"/>
              <a:t>求得“负零”的补码：</a:t>
            </a:r>
            <a:br>
              <a:rPr lang="zh-CN" altLang="en-US" dirty="0"/>
            </a:br>
            <a:r>
              <a:rPr lang="en-US" altLang="zh-CN" dirty="0"/>
              <a:t>[x]</a:t>
            </a:r>
            <a:r>
              <a:rPr lang="zh-CN" altLang="en-US" dirty="0"/>
              <a:t>补 </a:t>
            </a:r>
            <a:r>
              <a:rPr lang="en-US" altLang="zh-CN" dirty="0"/>
              <a:t>= 0.000 0000b </a:t>
            </a:r>
            <a:r>
              <a:rPr lang="zh-CN" altLang="en-US" dirty="0"/>
              <a:t>符号位</a:t>
            </a:r>
            <a:r>
              <a:rPr lang="zh-CN" altLang="en-US" b="1" dirty="0"/>
              <a:t>进位</a:t>
            </a:r>
            <a:r>
              <a:rPr lang="en-US" altLang="zh-CN" dirty="0"/>
              <a:t>1</a:t>
            </a:r>
            <a:r>
              <a:rPr lang="zh-CN" altLang="en-US" dirty="0"/>
              <a:t>自然丢失，此为补码的“负零”；</a:t>
            </a:r>
            <a:br>
              <a:rPr lang="zh-CN" altLang="en-US" dirty="0"/>
            </a:br>
            <a:r>
              <a:rPr lang="en-US" altLang="zh-CN" dirty="0"/>
              <a:t>.</a:t>
            </a:r>
            <a:br>
              <a:rPr lang="zh-CN" altLang="en-US" dirty="0"/>
            </a:br>
            <a:r>
              <a:rPr lang="zh-CN" altLang="en-US" dirty="0"/>
              <a:t>结论： 补码的“正负”与“负零”都是 </a:t>
            </a:r>
            <a:r>
              <a:rPr lang="en-US" altLang="zh-CN" dirty="0"/>
              <a:t>0.000 0000b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727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EE59D0-62EC-4D11-A013-C421ECBD8F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D582D58-5217-4BB5-9F97-1AC89F4D8D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BC7258-D0B4-402C-8AB3-ED7ACF5F68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634670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EA793-529B-462A-AD90-F1918591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47234-D9B5-49AE-A448-EF0572B62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为什么补码会比原码表示范围大一位？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10498788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3EA793-529B-462A-AD90-F191859182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思考答案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9A47234-D9B5-49AE-A448-EF0572B623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为什么补码会比原码表示范围大一位？</a:t>
            </a:r>
            <a:endParaRPr lang="en-US" altLang="zh-CN" dirty="0"/>
          </a:p>
          <a:p>
            <a:r>
              <a:rPr lang="en-US" altLang="zh-CN" dirty="0"/>
              <a:t>1.00000 </a:t>
            </a:r>
            <a:r>
              <a:rPr lang="zh-CN" altLang="en-US" dirty="0"/>
              <a:t>在原码中 表示的 </a:t>
            </a:r>
            <a:r>
              <a:rPr lang="en-US" altLang="zh-CN" dirty="0"/>
              <a:t>-0</a:t>
            </a:r>
            <a:r>
              <a:rPr lang="zh-CN" altLang="en-US" dirty="0"/>
              <a:t>，但是因为在补码中，</a:t>
            </a:r>
            <a:r>
              <a:rPr lang="en-US" altLang="zh-CN" dirty="0"/>
              <a:t>+0 </a:t>
            </a:r>
            <a:r>
              <a:rPr lang="zh-CN" altLang="en-US" dirty="0"/>
              <a:t>和 </a:t>
            </a:r>
            <a:r>
              <a:rPr lang="en-US" altLang="zh-CN" dirty="0"/>
              <a:t>-0 </a:t>
            </a:r>
            <a:r>
              <a:rPr lang="zh-CN" altLang="en-US" dirty="0"/>
              <a:t>相等，规定 </a:t>
            </a:r>
            <a:r>
              <a:rPr lang="en-US" altLang="zh-CN" dirty="0"/>
              <a:t>1.00000 </a:t>
            </a:r>
            <a:r>
              <a:rPr lang="zh-CN" altLang="en-US" dirty="0"/>
              <a:t>为最大负的定点小数补码  </a:t>
            </a:r>
            <a:r>
              <a:rPr lang="en-US" altLang="zh-CN" dirty="0"/>
              <a:t>-1</a:t>
            </a:r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04163771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29995-898A-45CF-B4B1-AAE8084C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E0526-098F-4453-A014-7CFFA10B6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5+1</a:t>
            </a:r>
            <a:r>
              <a:rPr lang="zh-CN" altLang="en-US" dirty="0"/>
              <a:t>补码表示范围（定点小数，定点整数）？</a:t>
            </a:r>
            <a:endParaRPr lang="en-US" altLang="zh-CN" dirty="0"/>
          </a:p>
          <a:p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18836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3AF213-C322-4CEE-A3D9-3F2B494391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2AC139C-414C-48D1-BA37-3349A15B75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14626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3229995-898A-45CF-B4B1-AAE8084C5F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4AE0526-098F-4453-A014-7CFFA10B62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 5+1</a:t>
            </a:r>
            <a:r>
              <a:rPr lang="zh-CN" altLang="en-US" dirty="0"/>
              <a:t>补码表示范围（定点小数，定点整数）？</a:t>
            </a:r>
            <a:endParaRPr lang="en-US" altLang="zh-CN" dirty="0"/>
          </a:p>
          <a:p>
            <a:r>
              <a:rPr lang="zh-CN" altLang="en-US" dirty="0"/>
              <a:t>定点整数 </a:t>
            </a:r>
            <a:r>
              <a:rPr lang="en-US" altLang="zh-CN" dirty="0"/>
              <a:t>1,00000 ~ 0,11111</a:t>
            </a:r>
          </a:p>
          <a:p>
            <a:r>
              <a:rPr lang="en-US" altLang="zh-CN" dirty="0"/>
              <a:t>                - 2^5 ~ 2^5 -1</a:t>
            </a:r>
          </a:p>
          <a:p>
            <a:r>
              <a:rPr lang="zh-CN" altLang="en-US" dirty="0"/>
              <a:t>定点小数 </a:t>
            </a:r>
            <a:r>
              <a:rPr lang="en-US" altLang="zh-CN" dirty="0"/>
              <a:t>1.00000 ~ 0.11111</a:t>
            </a:r>
          </a:p>
          <a:p>
            <a:r>
              <a:rPr lang="en-US" altLang="zh-CN" dirty="0"/>
              <a:t>                 -1         ~ (1-2^-5)</a:t>
            </a:r>
          </a:p>
        </p:txBody>
      </p:sp>
    </p:spTree>
    <p:extLst>
      <p:ext uri="{BB962C8B-B14F-4D97-AF65-F5344CB8AC3E}">
        <p14:creationId xmlns:p14="http://schemas.microsoft.com/office/powerpoint/2010/main" val="27770256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D23901-D762-409B-8B3E-D5E949C81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8C0901-8CF7-4E72-A5C3-A1CA12D878B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465FC3-B139-4A96-A7B1-147C9192A3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4969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02141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DA3513A-53B8-44B4-B593-CEAC8647D4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E598FA0-BA7E-452C-9239-F047846435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03916A-B813-432F-A81C-C61F30584D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767793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F4BBC3-7EA5-4858-A126-18EC756A60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088208A-FC05-4C0C-AEC6-71F8724914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725F21C-11F4-42D8-8EA0-72413EB33E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6526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47804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3F380B8-149D-40F0-B3E9-7B5E78AC81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F485D2-811C-4A3D-91B1-C3C0E45B62B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3F0DBD-60A8-4211-A84A-B351009263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3739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B66A85-7DC0-443D-B7A3-26116AB106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5FB0302-08C7-4C99-BF74-9FE00FC8BC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2B2D5C-E4BF-4849-A625-F5BA6441C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75280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E80780-987F-4B7E-925F-6634DE6BB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E8DE857-1A33-4527-BBC6-3D08E1FECD8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A17DC9-D8BA-4BA1-9EEE-17C78E05B8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36869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FE9FC-BB79-4989-B143-D78EAA3526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9AA33A6-8EB3-4AEF-9D77-0FB3AC5BB9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D15C68-6ADF-4971-9C10-06F1AB83D4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25135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0EF6288-632C-4747-9A5C-CC34A0705E84}"/>
              </a:ext>
            </a:extLst>
          </p:cNvPr>
          <p:cNvSpPr txBox="1"/>
          <p:nvPr/>
        </p:nvSpPr>
        <p:spPr>
          <a:xfrm>
            <a:off x="2198077" y="4114800"/>
            <a:ext cx="35081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阶符，阶数，数符，尾数</a:t>
            </a:r>
          </a:p>
        </p:txBody>
      </p:sp>
    </p:spTree>
    <p:extLst>
      <p:ext uri="{BB962C8B-B14F-4D97-AF65-F5344CB8AC3E}">
        <p14:creationId xmlns:p14="http://schemas.microsoft.com/office/powerpoint/2010/main" val="76820549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4B9981F-2238-42A5-B8AF-9434BB837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5A3959-F678-427C-B581-1412662C40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05052" y="2258008"/>
            <a:ext cx="2086948" cy="3960677"/>
          </a:xfrm>
        </p:spPr>
        <p:txBody>
          <a:bodyPr/>
          <a:lstStyle/>
          <a:p>
            <a:r>
              <a:rPr lang="zh-CN" altLang="en-US" dirty="0"/>
              <a:t>重点：</a:t>
            </a:r>
            <a:endParaRPr lang="en-US" altLang="zh-CN" dirty="0"/>
          </a:p>
          <a:p>
            <a:r>
              <a:rPr lang="zh-CN" altLang="en-US" dirty="0"/>
              <a:t>精度的计算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D022C9-0F6C-452D-9669-E5B2ADB23D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050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07484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A75499-EFD0-4251-BDCA-94C072D850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FE1B14-8837-4C47-858E-791CB6CA33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43797" y="2057402"/>
            <a:ext cx="2348203" cy="4161284"/>
          </a:xfrm>
        </p:spPr>
        <p:txBody>
          <a:bodyPr/>
          <a:lstStyle/>
          <a:p>
            <a:r>
              <a:rPr lang="zh-CN" altLang="en-US" dirty="0"/>
              <a:t>一般考察</a:t>
            </a:r>
            <a:endParaRPr lang="en-US" altLang="zh-CN" dirty="0"/>
          </a:p>
          <a:p>
            <a:r>
              <a:rPr lang="zh-CN" altLang="en-US" dirty="0"/>
              <a:t>短实数</a:t>
            </a:r>
            <a:endParaRPr lang="en-US" altLang="zh-CN" dirty="0"/>
          </a:p>
          <a:p>
            <a:r>
              <a:rPr lang="zh-CN" altLang="en-US" dirty="0"/>
              <a:t>位数的最高位是</a:t>
            </a:r>
            <a:r>
              <a:rPr lang="en-US" altLang="zh-CN" dirty="0"/>
              <a:t>1</a:t>
            </a:r>
            <a:r>
              <a:rPr lang="zh-CN" altLang="en-US" dirty="0"/>
              <a:t>，但是会隐藏掉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805B26-15FF-4E4B-B74D-DABE544AE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93305" y="0"/>
            <a:ext cx="99371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58117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E3E7FAB-4CA0-4195-B08E-0DDE73D987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BCA8986-F140-4883-8E01-B826367BAF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B46A92-E5D9-4678-BEFF-CAF0567D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4665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0885C8-AEC7-44F0-A369-F54F9659CE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A0FAE91-4A13-48CC-921E-2AEAB6203C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90448" y="2057402"/>
            <a:ext cx="2301552" cy="4161284"/>
          </a:xfrm>
        </p:spPr>
        <p:txBody>
          <a:bodyPr/>
          <a:lstStyle/>
          <a:p>
            <a:r>
              <a:rPr lang="zh-CN" altLang="en-US" dirty="0"/>
              <a:t>规格化表示是重点</a:t>
            </a:r>
            <a:endParaRPr lang="en-US" altLang="zh-CN" dirty="0"/>
          </a:p>
          <a:p>
            <a:r>
              <a:rPr lang="zh-CN" altLang="en-US" dirty="0"/>
              <a:t>补码的规格化形式</a:t>
            </a:r>
            <a:endParaRPr lang="en-US" altLang="zh-CN" dirty="0"/>
          </a:p>
          <a:p>
            <a:pPr lvl="1"/>
            <a:r>
              <a:rPr lang="en-US" altLang="zh-CN" dirty="0"/>
              <a:t>0.1</a:t>
            </a:r>
          </a:p>
          <a:p>
            <a:pPr lvl="1"/>
            <a:r>
              <a:rPr lang="en-US" altLang="zh-CN" dirty="0"/>
              <a:t>1.0</a:t>
            </a:r>
          </a:p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A37593-66E4-472E-ABAF-E48B01EEAE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8904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220115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28DA1E-477C-4DAE-AF36-47D900838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49F240-F49E-4386-9B46-8D9D6D2FDC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E52B261-8650-467B-8470-077DA23B4B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56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21593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6FA9E1A-66E8-49E5-BE3E-90E16465D2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6EE63F8-A6A4-49DD-A5E0-F18CEAC049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DFAB75-360A-4B04-AD30-7640005CE7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476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6873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D100FE-858D-49EF-BBBA-EE6DBAA7B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091D3B3-6585-4A13-BB9A-A009DC0B01D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C11BFAA-9DB5-4FFF-B753-C47EFD84D3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107302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2508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F6D9F41-38EF-4E04-85F5-F172E03C0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314D866-4A18-4CD8-85BB-9E38266065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F3D08E-9232-4F27-BA1C-0ED11A0EDD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62118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EDBB86-4783-46E6-87F2-B0868EB438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23D61EB-6822-44E1-A30E-386EAAD24C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47746D7-E070-4966-8851-3682A6D26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67948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E0240D-125F-4B01-A7A7-58E1A827D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26676A-A38A-45AF-948C-0CA46D3FE2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133C3E-D2A2-4AB9-8197-9E7A59012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6631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073532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2CA8851D-7861-40B3-BE9E-33C5EDA7D6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9A9BC5C-5A9D-44FC-8A31-DA3F7A0035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696A25D-37A7-4835-BEF3-D58681F2F7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354699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2BDC5E-83F9-45DA-BBF9-DCDE949D4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2EEBAC8-E53D-4AF9-8487-FE02C0E89F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FCB088-112B-43E0-87BF-2D83F18DE9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82747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E79A4-9717-45D3-B12E-32273E91BE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8D5036-1966-41BA-B30A-B49192AC63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C231574-85B9-4547-87AD-A219BA4A7F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0874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EB422-3229-4CE1-9D60-7C6F8983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78E862-E59A-4FBA-A2A6-63DF778E6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0.35 = B()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225393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2843C95-5BEE-4D6C-AE61-1C88D2498F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6935DE7-A1F8-45D1-BBED-086AF537BB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51E828-361A-4884-ACBA-B8BC3CC305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87621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AA05B9-8130-4EAB-88F7-D21481A86A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1092CBF-546E-4765-B09D-3496B4F774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F403D-1158-4A29-AE85-082C558288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7248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26B284B-F43B-460A-90C0-D84451025A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60ACDE-0C78-4F08-8AC7-B719393F22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D52D4A-D00E-4C1E-95CE-41FB4CABB7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05869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23B4C4A-1193-40AE-B447-16519DE429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DD7543-7825-4536-AB73-255CF09ED4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3DD8AEF-7B24-4A2E-912C-C2C06760A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276530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868918-4ABC-474F-92D3-B801245FDB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F0F60B9-7C6C-4171-9DD6-100FBF6BE76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A203D74-6B1A-4039-AEDE-E380617CC6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943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56477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DE97F-6309-4F3C-A036-3CB8687FC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999FAC7-ADE4-4B76-A43C-CFE7FA5E73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F01034-562D-43EE-9EE3-F8C0B492B2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294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D3BCFC-AF84-4E16-9116-27676A7E6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850A2E-5436-4ADC-A07A-FD987CC4D58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EDFAED3-927D-4436-9C25-CCB81296AA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138140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62A507-9644-4A74-9E73-FD0AD38CC6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E0A07C8-82DF-4B94-A0A9-44981F1C9B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56980" y="2211355"/>
            <a:ext cx="1835020" cy="4007330"/>
          </a:xfrm>
        </p:spPr>
        <p:txBody>
          <a:bodyPr/>
          <a:lstStyle/>
          <a:p>
            <a:r>
              <a:rPr lang="zh-CN" altLang="en-US" dirty="0"/>
              <a:t>重点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56B306-E2BE-406C-B109-DBB51C6ABB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569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3548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86727E9-4B56-49AA-9DD7-0EB95A46E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5A5E6E5-742A-403C-829A-94F25CB06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63878" y="2057402"/>
            <a:ext cx="2628122" cy="4161284"/>
          </a:xfrm>
        </p:spPr>
        <p:txBody>
          <a:bodyPr/>
          <a:lstStyle/>
          <a:p>
            <a:r>
              <a:rPr lang="zh-CN" altLang="en-US" dirty="0"/>
              <a:t>重点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54CFF1-5290-4D95-A34D-C93D09D5E4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3975"/>
            <a:ext cx="95638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990919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AE72F99-C9E3-4DC3-945F-E032FD9AB9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32662F-1AC8-4A9A-ADE9-226C5111F1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23715" y="2057402"/>
            <a:ext cx="2068286" cy="4161284"/>
          </a:xfrm>
        </p:spPr>
        <p:txBody>
          <a:bodyPr/>
          <a:lstStyle/>
          <a:p>
            <a:r>
              <a:rPr lang="zh-CN" altLang="en-US" dirty="0"/>
              <a:t>重点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944BC1-A1EF-42A2-ABB5-7D4401ECAB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9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9199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CEB422-3229-4CE1-9D60-7C6F8983B3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C78E862-E59A-4FBA-A2A6-63DF778E6D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0.35 = B()</a:t>
            </a:r>
          </a:p>
          <a:p>
            <a:r>
              <a:rPr lang="en-US" altLang="zh-CN" dirty="0">
                <a:hlinkClick r:id="rId2"/>
              </a:rPr>
              <a:t>http://tool.oschina.net/hexconvert/</a:t>
            </a:r>
            <a:endParaRPr lang="en-US" altLang="zh-CN" dirty="0"/>
          </a:p>
          <a:p>
            <a:r>
              <a:rPr lang="en-US" altLang="zh-CN" dirty="0"/>
              <a:t>0.010110011001100110011001100110011001100110011001100111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D32F99AC-2A0D-4F56-A8A4-73519940AA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6858" y="2118947"/>
            <a:ext cx="3512011" cy="3912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3183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BF14D7-8065-48C9-94DD-A7D839FB1F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5828A3-2018-4308-A075-9FAC564BE9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已知</a:t>
            </a:r>
            <a:r>
              <a:rPr lang="en-US" altLang="zh-CN" dirty="0"/>
              <a:t>[x]</a:t>
            </a:r>
            <a:r>
              <a:rPr lang="zh-CN" altLang="en-US" dirty="0"/>
              <a:t>补＝</a:t>
            </a:r>
            <a:r>
              <a:rPr lang="en-US" altLang="zh-CN" dirty="0"/>
              <a:t>1.1010, [y]</a:t>
            </a:r>
            <a:r>
              <a:rPr lang="zh-CN" altLang="en-US" dirty="0"/>
              <a:t>补＝</a:t>
            </a:r>
            <a:r>
              <a:rPr lang="en-US" altLang="zh-CN" dirty="0"/>
              <a:t>1.0110,</a:t>
            </a:r>
            <a:endParaRPr lang="zh-CN" altLang="en-US" dirty="0"/>
          </a:p>
          <a:p>
            <a:r>
              <a:rPr lang="zh-CN" altLang="en-US" dirty="0"/>
              <a:t>求</a:t>
            </a:r>
            <a:r>
              <a:rPr lang="en-US" altLang="zh-CN" dirty="0"/>
              <a:t>[x-y]</a:t>
            </a:r>
            <a:r>
              <a:rPr lang="zh-CN" altLang="en-US" dirty="0"/>
              <a:t>补。</a:t>
            </a:r>
          </a:p>
        </p:txBody>
      </p:sp>
    </p:spTree>
    <p:extLst>
      <p:ext uri="{BB962C8B-B14F-4D97-AF65-F5344CB8AC3E}">
        <p14:creationId xmlns:p14="http://schemas.microsoft.com/office/powerpoint/2010/main" val="261352922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964FC60-1E9F-4B7A-A2A4-A6A8E61A5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44CA6CF-EA06-4CDB-BE55-ECC4AAD2E0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06B644A-BEC5-4358-AB6A-72D93401E9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46970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B39ED0-632F-448E-8172-2D0E7CC7BD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F5EA9BC-6A81-4E48-A7AD-85A96762BB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7FB27D-5D34-4589-A629-A279C5259E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4506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772038-CCC2-4471-B734-8750CBFE94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7D84494-7922-4087-93C3-B28D08E02C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B0982C8-AFFE-41AC-8B91-8A4D2EBA02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12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691357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BFB5580-1415-4D50-809A-799722CFB5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48AEE13-8637-431B-978C-911EFA9E7D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0AB093-5CC0-40C5-B36F-2DFED2A58B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970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72519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23E21-CFD2-4CE2-817A-0F12B8C969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789A34B9-55E8-4700-9E43-E136877C91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4377" y="131379"/>
            <a:ext cx="6255181" cy="6322249"/>
          </a:xfrm>
        </p:spPr>
      </p:pic>
    </p:spTree>
    <p:extLst>
      <p:ext uri="{BB962C8B-B14F-4D97-AF65-F5344CB8AC3E}">
        <p14:creationId xmlns:p14="http://schemas.microsoft.com/office/powerpoint/2010/main" val="13620582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53089E0-2F33-49F3-88B6-5DE85B6D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A1FA0C4-AF3F-4EF9-8905-6537ABC854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362BE3-72A3-4A22-A894-8DEED85F84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0957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908090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17F399-8BF0-4552-BDB0-2F8912FC39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6E3AF0-3D76-4778-9172-CBACE5A53B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9E667F-9469-49B3-92D5-B716512EAD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310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895221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F2BB0C-ED7A-403D-AF9C-BE276D089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9E932C7-7425-4054-9A98-208810593F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189028" y="2057401"/>
            <a:ext cx="2002972" cy="4800599"/>
          </a:xfrm>
        </p:spPr>
        <p:txBody>
          <a:bodyPr/>
          <a:lstStyle/>
          <a:p>
            <a:r>
              <a:rPr lang="zh-CN" altLang="en-US" dirty="0"/>
              <a:t>重点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014C6F0-EA2D-4434-8DF2-397495A3C1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01890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51025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25DCFC4-96CB-41E4-AA8E-5395A1F859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235713-1910-4215-8D41-349DA1995E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6FFC96-B3FD-40A1-910F-D87D15643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35497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4E0C90-B6E8-4788-95DD-8D19A7CF44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F160B5-8980-4735-A60D-F557C5C118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7F3B117-08D7-402D-A9C9-43734367C1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174119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F0EEB6-CEF2-4545-985D-6988F513B0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ECC85A-EEAE-4F6C-88C3-E0E667AD07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13166" y="2194560"/>
            <a:ext cx="1793033" cy="4024125"/>
          </a:xfrm>
        </p:spPr>
        <p:txBody>
          <a:bodyPr/>
          <a:lstStyle/>
          <a:p>
            <a:r>
              <a:rPr lang="zh-CN" altLang="en-US" dirty="0"/>
              <a:t>重点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AEF3CCF-6CF0-4DEA-980F-CEA5E902A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1316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400561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53B2A8-E343-451A-8094-40F62DDDCA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8161E1-3277-4579-8D09-11846E4AF6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911884-8C9E-4DDD-A671-9753228AA8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3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621181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0B563C0-78FC-46DB-8F13-DA2541FC3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F3636301-0D08-4D7D-8BED-13649F5756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62660" y="2057402"/>
            <a:ext cx="3029340" cy="4161284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3C1AD3-1B48-4BFF-A6A5-2D7D3B81C1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4045" y="0"/>
            <a:ext cx="91151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3855978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271227-B003-49DD-BDF8-F90101E77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08EFAA-8C03-4519-87DD-4818B16DF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3536" y="2057402"/>
            <a:ext cx="3058464" cy="4161284"/>
          </a:xfrm>
        </p:spPr>
        <p:txBody>
          <a:bodyPr/>
          <a:lstStyle/>
          <a:p>
            <a:r>
              <a:rPr lang="zh-CN" altLang="en-US" dirty="0"/>
              <a:t>反码的算术左移相当于原码的算术左移 都是低位补</a:t>
            </a:r>
            <a:r>
              <a:rPr lang="en-US" altLang="zh-CN" dirty="0"/>
              <a:t>0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85AE55-F28E-48F6-9DB2-B4F9D8AA3F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35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14620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C6E145C-4840-448D-9D13-87089E7272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3BF56AF-F20F-41D2-95FC-1E260FCDBC3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3E9D796-DC2A-4638-9CA1-AA7B2618D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7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15978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8EBEC91-7CB0-4BB2-8A55-255746004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A41CF5-1F0C-4567-A862-970AADD9C7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BBA121-19D4-4750-B73B-95EC742FC3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089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63770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44075B-D11E-4330-BF99-E1CA838FD2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TEXT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3710BB-A24E-40DF-A7DC-729328FFBA3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X=+13 Y=-13 </a:t>
            </a:r>
            <a:r>
              <a:rPr lang="zh-CN" altLang="en-US" dirty="0"/>
              <a:t>分别采用</a:t>
            </a:r>
            <a:r>
              <a:rPr lang="en-US" altLang="zh-CN" dirty="0"/>
              <a:t>6</a:t>
            </a:r>
            <a:r>
              <a:rPr lang="zh-CN" altLang="en-US" dirty="0"/>
              <a:t>位原码、补码、反码的移位规则，求</a:t>
            </a:r>
            <a:r>
              <a:rPr lang="en-US" altLang="zh-CN" dirty="0"/>
              <a:t>X/2,2X,Y/2,2Y</a:t>
            </a:r>
            <a:r>
              <a:rPr lang="zh-CN" altLang="en-US" dirty="0"/>
              <a:t>的值？</a:t>
            </a:r>
          </a:p>
        </p:txBody>
      </p:sp>
    </p:spTree>
    <p:extLst>
      <p:ext uri="{BB962C8B-B14F-4D97-AF65-F5344CB8AC3E}">
        <p14:creationId xmlns:p14="http://schemas.microsoft.com/office/powerpoint/2010/main" val="44069459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438DBF-1516-44C3-BF5E-1D4D8AAEE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C8CD592-CB06-434D-8D3A-7A32453D0D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X=+13 Y=-13 </a:t>
            </a:r>
            <a:r>
              <a:rPr lang="zh-CN" altLang="en-US" dirty="0"/>
              <a:t>分别采用</a:t>
            </a:r>
            <a:r>
              <a:rPr lang="en-US" altLang="zh-CN" dirty="0"/>
              <a:t>6</a:t>
            </a:r>
            <a:r>
              <a:rPr lang="zh-CN" altLang="en-US" dirty="0"/>
              <a:t>位原码、补码、反码的移位规则，求</a:t>
            </a:r>
            <a:r>
              <a:rPr lang="en-US" altLang="zh-CN" dirty="0"/>
              <a:t>X/2,2X,Y/2,2Y</a:t>
            </a:r>
            <a:r>
              <a:rPr lang="zh-CN" altLang="en-US" dirty="0"/>
              <a:t>的值？</a:t>
            </a:r>
            <a:endParaRPr lang="en-US" altLang="zh-CN" dirty="0"/>
          </a:p>
          <a:p>
            <a:r>
              <a:rPr lang="en-US" altLang="zh-CN" dirty="0"/>
              <a:t>[X]</a:t>
            </a:r>
            <a:r>
              <a:rPr lang="zh-CN" altLang="en-US" dirty="0"/>
              <a:t>原</a:t>
            </a:r>
            <a:r>
              <a:rPr lang="en-US" altLang="zh-CN" dirty="0"/>
              <a:t>=0,01101       </a:t>
            </a:r>
          </a:p>
          <a:p>
            <a:r>
              <a:rPr lang="en-US" altLang="zh-CN" dirty="0"/>
              <a:t>[2x]</a:t>
            </a:r>
            <a:r>
              <a:rPr lang="zh-CN" altLang="en-US" dirty="0"/>
              <a:t>原</a:t>
            </a:r>
            <a:r>
              <a:rPr lang="en-US" altLang="zh-CN" dirty="0"/>
              <a:t>=0,11010 [</a:t>
            </a:r>
            <a:r>
              <a:rPr lang="zh-CN" altLang="en-US" dirty="0"/>
              <a:t>符号位不变高位移出，低位补</a:t>
            </a:r>
            <a:r>
              <a:rPr lang="en-US" altLang="zh-CN" dirty="0"/>
              <a:t>0]</a:t>
            </a:r>
          </a:p>
          <a:p>
            <a:r>
              <a:rPr lang="en-US" altLang="zh-CN" dirty="0"/>
              <a:t>[x/2]</a:t>
            </a:r>
            <a:r>
              <a:rPr lang="zh-CN" altLang="en-US" dirty="0"/>
              <a:t>原</a:t>
            </a:r>
            <a:r>
              <a:rPr lang="en-US" altLang="zh-CN" dirty="0"/>
              <a:t>=0,00110[</a:t>
            </a:r>
            <a:r>
              <a:rPr lang="zh-CN" altLang="en-US" b="1" dirty="0"/>
              <a:t>符号位不变，低位移出，高位补</a:t>
            </a:r>
            <a:r>
              <a:rPr lang="en-US" altLang="zh-CN" b="1" dirty="0"/>
              <a:t>0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[Y]</a:t>
            </a:r>
            <a:r>
              <a:rPr lang="zh-CN" altLang="en-US" dirty="0"/>
              <a:t>原</a:t>
            </a:r>
            <a:r>
              <a:rPr lang="en-US" altLang="zh-CN" dirty="0"/>
              <a:t>=1,01101</a:t>
            </a:r>
          </a:p>
          <a:p>
            <a:r>
              <a:rPr lang="en-US" altLang="zh-CN" dirty="0"/>
              <a:t>[2Y]</a:t>
            </a:r>
            <a:r>
              <a:rPr lang="zh-CN" altLang="en-US" dirty="0"/>
              <a:t>原</a:t>
            </a:r>
            <a:r>
              <a:rPr lang="en-US" altLang="zh-CN" dirty="0"/>
              <a:t>=1,11010</a:t>
            </a:r>
          </a:p>
          <a:p>
            <a:r>
              <a:rPr lang="en-US" altLang="zh-CN" dirty="0"/>
              <a:t>[Y/2]</a:t>
            </a:r>
            <a:r>
              <a:rPr lang="zh-CN" altLang="en-US" dirty="0"/>
              <a:t>原</a:t>
            </a:r>
            <a:r>
              <a:rPr lang="en-US" altLang="zh-CN" dirty="0"/>
              <a:t>=1,00110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993898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5D03F67-2505-4EA5-9846-49ABB7319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Continue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B9D3969-2EDB-4297-8CCA-E0865758E7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X=+13 Y=-13 </a:t>
            </a:r>
            <a:r>
              <a:rPr lang="zh-CN" altLang="en-US" dirty="0"/>
              <a:t>分别采用</a:t>
            </a:r>
            <a:r>
              <a:rPr lang="en-US" altLang="zh-CN" dirty="0"/>
              <a:t>6</a:t>
            </a:r>
            <a:r>
              <a:rPr lang="zh-CN" altLang="en-US" dirty="0"/>
              <a:t>位原码、补码、反码的移位规则，求</a:t>
            </a:r>
            <a:r>
              <a:rPr lang="en-US" altLang="zh-CN" dirty="0"/>
              <a:t>X/2,2X,Y/2,2Y</a:t>
            </a:r>
            <a:r>
              <a:rPr lang="zh-CN" altLang="en-US" dirty="0"/>
              <a:t>的值？</a:t>
            </a:r>
            <a:endParaRPr lang="en-US" altLang="zh-CN" dirty="0"/>
          </a:p>
          <a:p>
            <a:r>
              <a:rPr lang="en-US" altLang="zh-CN" dirty="0"/>
              <a:t>[x]</a:t>
            </a:r>
            <a:r>
              <a:rPr lang="zh-CN" altLang="en-US" dirty="0"/>
              <a:t>补</a:t>
            </a:r>
            <a:r>
              <a:rPr lang="en-US" altLang="zh-CN" dirty="0"/>
              <a:t>=0, 01101 </a:t>
            </a:r>
          </a:p>
          <a:p>
            <a:r>
              <a:rPr lang="en-US" altLang="zh-CN" dirty="0"/>
              <a:t>[2x]</a:t>
            </a:r>
            <a:r>
              <a:rPr lang="zh-CN" altLang="en-US" dirty="0"/>
              <a:t>补</a:t>
            </a:r>
            <a:r>
              <a:rPr lang="en-US" altLang="zh-CN" dirty="0"/>
              <a:t>=0,11010[</a:t>
            </a:r>
            <a:r>
              <a:rPr lang="zh-CN" altLang="en-US" b="1" dirty="0"/>
              <a:t>符号位不变，高位移出，低位补</a:t>
            </a:r>
            <a:r>
              <a:rPr lang="en-US" altLang="zh-CN" b="1" dirty="0"/>
              <a:t>0</a:t>
            </a:r>
            <a:r>
              <a:rPr lang="zh-CN" altLang="en-US" b="1" dirty="0"/>
              <a:t>。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[x/2]</a:t>
            </a:r>
            <a:r>
              <a:rPr lang="zh-CN" altLang="en-US" dirty="0"/>
              <a:t>补</a:t>
            </a:r>
            <a:r>
              <a:rPr lang="en-US" altLang="zh-CN" dirty="0"/>
              <a:t>=0,</a:t>
            </a:r>
            <a:r>
              <a:rPr lang="en-US" altLang="zh-CN" b="1" dirty="0"/>
              <a:t>0</a:t>
            </a:r>
            <a:r>
              <a:rPr lang="en-US" altLang="zh-CN" dirty="0"/>
              <a:t>0110[</a:t>
            </a:r>
            <a:r>
              <a:rPr lang="zh-CN" altLang="en-US" b="1" dirty="0"/>
              <a:t>符号位不变，低位移出，高位补符号位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[Y]</a:t>
            </a:r>
            <a:r>
              <a:rPr lang="zh-CN" altLang="en-US" dirty="0"/>
              <a:t>补</a:t>
            </a:r>
            <a:r>
              <a:rPr lang="en-US" altLang="zh-CN" dirty="0"/>
              <a:t>=1,10011</a:t>
            </a:r>
          </a:p>
          <a:p>
            <a:r>
              <a:rPr lang="en-US" altLang="zh-CN" dirty="0"/>
              <a:t>[2Y]</a:t>
            </a:r>
            <a:r>
              <a:rPr lang="zh-CN" altLang="en-US" dirty="0"/>
              <a:t>补</a:t>
            </a:r>
            <a:r>
              <a:rPr lang="en-US" altLang="zh-CN" dirty="0"/>
              <a:t>=1,00110</a:t>
            </a:r>
          </a:p>
          <a:p>
            <a:r>
              <a:rPr lang="en-US" altLang="zh-CN" dirty="0"/>
              <a:t>[Y/2]</a:t>
            </a:r>
            <a:r>
              <a:rPr lang="zh-CN" altLang="en-US" dirty="0"/>
              <a:t>补</a:t>
            </a:r>
            <a:r>
              <a:rPr lang="en-US" altLang="zh-CN" dirty="0"/>
              <a:t>=1,</a:t>
            </a:r>
            <a:r>
              <a:rPr lang="en-US" altLang="zh-CN" b="1" dirty="0"/>
              <a:t>1</a:t>
            </a:r>
            <a:r>
              <a:rPr lang="en-US" altLang="zh-CN" dirty="0"/>
              <a:t>1001</a:t>
            </a:r>
          </a:p>
        </p:txBody>
      </p:sp>
    </p:spTree>
    <p:extLst>
      <p:ext uri="{BB962C8B-B14F-4D97-AF65-F5344CB8AC3E}">
        <p14:creationId xmlns:p14="http://schemas.microsoft.com/office/powerpoint/2010/main" val="2085194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BCCEE7E-A8CD-468D-AC6E-6500041EA0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CONtiNue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B98E60E-F2C4-49D6-A917-0F62E7B917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X=+13 Y=-13 </a:t>
            </a:r>
            <a:r>
              <a:rPr lang="zh-CN" altLang="en-US" dirty="0"/>
              <a:t>分别采用</a:t>
            </a:r>
            <a:r>
              <a:rPr lang="en-US" altLang="zh-CN" dirty="0"/>
              <a:t>6</a:t>
            </a:r>
            <a:r>
              <a:rPr lang="zh-CN" altLang="en-US" dirty="0"/>
              <a:t>位原码、补码、反码的移位规则，求</a:t>
            </a:r>
            <a:r>
              <a:rPr lang="en-US" altLang="zh-CN" dirty="0"/>
              <a:t>X/2,2X,Y/2,2Y</a:t>
            </a:r>
            <a:r>
              <a:rPr lang="zh-CN" altLang="en-US" dirty="0"/>
              <a:t>的值？</a:t>
            </a:r>
            <a:endParaRPr lang="en-US" altLang="zh-CN" dirty="0"/>
          </a:p>
          <a:p>
            <a:r>
              <a:rPr lang="en-US" altLang="zh-CN" dirty="0"/>
              <a:t>[X]</a:t>
            </a:r>
            <a:r>
              <a:rPr lang="zh-CN" altLang="en-US" dirty="0"/>
              <a:t>移</a:t>
            </a:r>
            <a:r>
              <a:rPr lang="en-US" altLang="zh-CN" dirty="0"/>
              <a:t>=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90609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812FCA-3203-44D7-B0F5-FF38F0F899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C0EBF79-6AAC-4144-A421-B018CCCB9D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D8661C-65E6-4D3A-8B66-D5E44D2018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1584055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28D0D5-33DC-47B9-98B8-20B7DF89A7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546B313-DEF8-47A5-9D22-89035EF39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4946" y="2194560"/>
            <a:ext cx="2371253" cy="4024125"/>
          </a:xfrm>
        </p:spPr>
        <p:txBody>
          <a:bodyPr/>
          <a:lstStyle/>
          <a:p>
            <a:r>
              <a:rPr lang="zh-CN" altLang="en-US" dirty="0"/>
              <a:t>可以直接用移码转为补码运算，然后再转回去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82D2C0-FFB9-4A87-B644-90975C7738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8288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1957CD1-01BA-458C-86E8-4155310BDB69}"/>
              </a:ext>
            </a:extLst>
          </p:cNvPr>
          <p:cNvSpPr txBox="1"/>
          <p:nvPr/>
        </p:nvSpPr>
        <p:spPr>
          <a:xfrm>
            <a:off x="2507810" y="4800600"/>
            <a:ext cx="41193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为什么符号位要取反呢？？？</a:t>
            </a:r>
            <a:endParaRPr lang="en-US" altLang="zh-CN" dirty="0">
              <a:solidFill>
                <a:schemeClr val="bg1"/>
              </a:solidFill>
            </a:endParaRPr>
          </a:p>
          <a:p>
            <a:r>
              <a:rPr lang="zh-CN" altLang="en-US" dirty="0">
                <a:solidFill>
                  <a:schemeClr val="bg1"/>
                </a:solidFill>
              </a:rPr>
              <a:t>因为移码原本就要加上</a:t>
            </a:r>
            <a:r>
              <a:rPr lang="en-US" altLang="zh-CN" dirty="0">
                <a:solidFill>
                  <a:schemeClr val="bg1"/>
                </a:solidFill>
              </a:rPr>
              <a:t>2^n,</a:t>
            </a:r>
            <a:r>
              <a:rPr lang="zh-CN" altLang="en-US" dirty="0">
                <a:solidFill>
                  <a:schemeClr val="bg1"/>
                </a:solidFill>
              </a:rPr>
              <a:t>所以最高位要取反</a:t>
            </a:r>
            <a:r>
              <a:rPr lang="en-US" altLang="zh-CN" dirty="0">
                <a:solidFill>
                  <a:schemeClr val="bg1"/>
                </a:solidFill>
              </a:rPr>
              <a:t>.</a:t>
            </a:r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6055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274664-CB9D-468C-8B5D-2206244040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CF9D733-3449-44DF-AC31-DE49A1A24F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87D2D9-D718-44E7-98AB-BA7F682D8F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61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636947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E36F00-8556-4852-9B9A-CCC207A65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A5398C6-95A3-4BE7-A891-C6342E0CCB1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1A7E461-C3DB-4DCC-85E0-13435E70CD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70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954401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7C14EDC-583B-47B8-9849-8324A0D707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07B8987-FEB9-4859-BAEA-B210903BA3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AAC366-06B7-4B0B-9211-C73D4B5A1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5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3745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A209CF-7CC7-47F8-A214-233CCF41C2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E2AA395-7E1E-48B1-8B5C-917127D1C3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669CBE4-7AE5-4AA3-92ED-8C1155379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9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6788540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194AB08-2E68-4894-AF81-F866714233C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22320AE-BE7B-4C01-AEE6-1680351F9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C49783B-F59C-4E2B-B483-DD8159152B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043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210022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CC6053A-8A1D-4BAF-AFF0-5B2A8D9876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D5B9654-3641-40B0-A154-BEB659FCF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DD7860-A01E-43BD-A3C8-2AD5AA00F4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37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951892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93C9CC-1980-46FE-903B-BDFAA085E3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EE476-9736-4240-84EF-C914493B0D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E99CAE-86F0-4C24-8A8C-C3B950BC8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0370"/>
            <a:ext cx="91282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558741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A68B310-4FE9-4B71-965E-06D685CAF5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9C48C3C-3541-4BE1-B5A7-AF6615E6D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C6245A0-0D33-4EF1-836D-FE6240014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7297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47962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96215B4-DC36-45B8-B143-545A7CC29B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11AB1BC-A8A1-4B16-8105-646E00CE5B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23F7FA-A5F3-4351-8C7E-6CB7EBC5A0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241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0829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EEFD24-18B1-4779-AC7A-230D52CDA2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5486CB0-957F-46C3-AD33-825F145D2E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FC87DB-AC61-4494-8711-C7BD0E10B4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4227805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C75773B-8F56-4783-BF2F-0789859FC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E6C9DBE-D72C-4D68-8534-A57A5CF59D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2F1019-AE5E-4916-8ACD-BA548C7908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5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183586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B19270-F9A8-4C01-B629-63BB4A73EF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EB735F6-69E4-44AB-8EEE-CB573B6679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F36DAF-60EA-44A1-8C86-1ACB45312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1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7923661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03C315C-07A8-490C-AEC4-562892765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D0CDD6-475B-467F-B540-6ED8A5D9BA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B800059-53FD-4514-9B30-E8D1F4DA84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875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9205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854D44F-AB40-4F93-9FDE-A797585C40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A556AC5-185B-40A5-BF23-B19A6BC563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30E555-5C06-4C69-B42A-7678D7CFE1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39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17503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79AF98D-44E8-4539-B760-E2A978DF5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89054F0-4DCA-416A-865F-4DE9BCD6A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363995-59AA-414E-97A9-0D104DB1C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350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28292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AF1058-B1F8-422B-BA53-ADE14F98B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18C9503-688B-4A33-8C76-9AFECB2C51B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A95E19B-F89D-443A-8B18-12B8ECD70E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30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571763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037584-3829-4286-B87F-530CE05809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28B138-F5BD-45E2-9D75-490F59A937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EFE9E8-8E04-4026-81B7-14F3E7531E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784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425841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FA32673-8582-4E9D-A537-C15D2125DA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6600468-019B-49F9-B85E-BB36F3970BB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2C2B0A-B0CE-4096-92A1-CF7F9A6CF9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92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54836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E0581F5-4744-4DF0-B951-51289F879D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E803E-6CA4-418F-9063-04366EAC2D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152C392-C89D-4587-B56B-600F4569E8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52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27690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C283129-2ABD-4529-9DC0-0F10D7279A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80CEE83-E907-4CD8-A24B-77E91C4A95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8A8315-B59F-4D1C-A21D-AE33B503EB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5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079388"/>
      </p:ext>
    </p:extLst>
  </p:cSld>
  <p:clrMapOvr>
    <a:masterClrMapping/>
  </p:clrMapOvr>
</p:sld>
</file>

<file path=ppt/theme/theme1.xml><?xml version="1.0" encoding="utf-8"?>
<a:theme xmlns:a="http://schemas.openxmlformats.org/drawingml/2006/main" name="水汽尾迹">
  <a:themeElements>
    <a:clrScheme name="水汽尾迹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水汽尾迹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水汽尾迹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TM04033937[[fn=水汽尾迹]]</Template>
  <TotalTime>1829</TotalTime>
  <Words>3109</Words>
  <Application>Microsoft Office PowerPoint</Application>
  <PresentationFormat>宽屏</PresentationFormat>
  <Paragraphs>371</Paragraphs>
  <Slides>173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173</vt:i4>
      </vt:variant>
    </vt:vector>
  </HeadingPairs>
  <TitlesOfParts>
    <vt:vector size="178" baseType="lpstr">
      <vt:lpstr>等线</vt:lpstr>
      <vt:lpstr>Arial</vt:lpstr>
      <vt:lpstr>Cambria Math</vt:lpstr>
      <vt:lpstr>Century Gothic</vt:lpstr>
      <vt:lpstr>水汽尾迹</vt:lpstr>
      <vt:lpstr>PowerPoint 演示文稿</vt:lpstr>
      <vt:lpstr>PowerPoint 演示文稿</vt:lpstr>
      <vt:lpstr>PowerPoint 演示文稿</vt:lpstr>
      <vt:lpstr>PowerPoint 演示文稿</vt:lpstr>
      <vt:lpstr>TEST</vt:lpstr>
      <vt:lpstr>ANSWER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精度的表示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</vt:lpstr>
      <vt:lpstr>ANSWER</vt:lpstr>
      <vt:lpstr>PowerPoint 演示文稿</vt:lpstr>
      <vt:lpstr>TEST</vt:lpstr>
      <vt:lpstr>ANSWER</vt:lpstr>
      <vt:lpstr>PowerPoint 演示文稿</vt:lpstr>
      <vt:lpstr>为什么0的表示在补码中是唯一的</vt:lpstr>
      <vt:lpstr>PowerPoint 演示文稿</vt:lpstr>
      <vt:lpstr>思考</vt:lpstr>
      <vt:lpstr>思考答案</vt:lpstr>
      <vt:lpstr>TEST</vt:lpstr>
      <vt:lpstr>ANSWER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TEXT</vt:lpstr>
      <vt:lpstr>ANSWER</vt:lpstr>
      <vt:lpstr>Continue</vt:lpstr>
      <vt:lpstr>CONtiNue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TEST</vt:lpstr>
      <vt:lpstr>ANSWER</vt:lpstr>
      <vt:lpstr>TEST</vt:lpstr>
      <vt:lpstr>ANSWER</vt:lpstr>
      <vt:lpstr>TEST</vt:lpstr>
      <vt:lpstr>ANSWER</vt:lpstr>
      <vt:lpstr>ANSWER</vt:lpstr>
      <vt:lpstr>大小端模式</vt:lpstr>
      <vt:lpstr>TEST</vt:lpstr>
      <vt:lpstr>PowerPoint 演示文稿</vt:lpstr>
      <vt:lpstr>TEST</vt:lpstr>
      <vt:lpstr>PowerPoint 演示文稿</vt:lpstr>
      <vt:lpstr>TEST</vt:lpstr>
      <vt:lpstr>PowerPoint 演示文稿</vt:lpstr>
      <vt:lpstr>TEST</vt:lpstr>
      <vt:lpstr>PowerPoint 演示文稿</vt:lpstr>
      <vt:lpstr>TEST</vt:lpstr>
      <vt:lpstr>PowerPoint 演示文稿</vt:lpstr>
      <vt:lpstr>TEST</vt:lpstr>
      <vt:lpstr>PowerPoint 演示文稿</vt:lpstr>
      <vt:lpstr>TEST</vt:lpstr>
      <vt:lpstr>PowerPoint 演示文稿</vt:lpstr>
      <vt:lpstr>TEST</vt:lpstr>
      <vt:lpstr>PowerPoint 演示文稿</vt:lpstr>
      <vt:lpstr>TEST</vt:lpstr>
      <vt:lpstr>ANSWER</vt:lpstr>
      <vt:lpstr>TEST</vt:lpstr>
      <vt:lpstr>Answer</vt:lpstr>
      <vt:lpstr>TEST</vt:lpstr>
      <vt:lpstr>ANSwer</vt:lpstr>
      <vt:lpstr>TEST</vt:lpstr>
      <vt:lpstr>answer</vt:lpstr>
      <vt:lpstr>回顾知识点，这类题目，每年一道</vt:lpstr>
      <vt:lpstr>TEST</vt:lpstr>
      <vt:lpstr>PowerPoint 演示文稿</vt:lpstr>
      <vt:lpstr>PowerPoint 演示文稿</vt:lpstr>
      <vt:lpstr>TEST</vt:lpstr>
      <vt:lpstr>PowerPoint 演示文稿</vt:lpstr>
      <vt:lpstr>PowerPoint 演示文稿</vt:lpstr>
      <vt:lpstr>TEST</vt:lpstr>
      <vt:lpstr>转换方式</vt:lpstr>
      <vt:lpstr>PowerPoint 演示文稿</vt:lpstr>
      <vt:lpstr>PowerPoint 演示文稿</vt:lpstr>
      <vt:lpstr>TEST</vt:lpstr>
      <vt:lpstr>PowerPoint 演示文稿</vt:lpstr>
      <vt:lpstr>PowerPoint 演示文稿</vt:lpstr>
      <vt:lpstr>2018年真题</vt:lpstr>
      <vt:lpstr>answer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yongjie li</dc:creator>
  <cp:lastModifiedBy>yongjie li</cp:lastModifiedBy>
  <cp:revision>87</cp:revision>
  <dcterms:created xsi:type="dcterms:W3CDTF">2019-09-27T08:16:33Z</dcterms:created>
  <dcterms:modified xsi:type="dcterms:W3CDTF">2019-11-15T13:21:19Z</dcterms:modified>
</cp:coreProperties>
</file>